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8"/>
  </p:notesMasterIdLst>
  <p:sldIdLst>
    <p:sldId id="278" r:id="rId2"/>
    <p:sldId id="312" r:id="rId3"/>
    <p:sldId id="313" r:id="rId4"/>
    <p:sldId id="316" r:id="rId5"/>
    <p:sldId id="317" r:id="rId6"/>
    <p:sldId id="314" r:id="rId7"/>
    <p:sldId id="315" r:id="rId8"/>
    <p:sldId id="318" r:id="rId9"/>
    <p:sldId id="319" r:id="rId10"/>
    <p:sldId id="320" r:id="rId11"/>
    <p:sldId id="256" r:id="rId12"/>
    <p:sldId id="321" r:id="rId13"/>
    <p:sldId id="337" r:id="rId14"/>
    <p:sldId id="322" r:id="rId15"/>
    <p:sldId id="323" r:id="rId16"/>
    <p:sldId id="324" r:id="rId17"/>
    <p:sldId id="333" r:id="rId18"/>
    <p:sldId id="325" r:id="rId19"/>
    <p:sldId id="326" r:id="rId20"/>
    <p:sldId id="327" r:id="rId21"/>
    <p:sldId id="332" r:id="rId22"/>
    <p:sldId id="335" r:id="rId23"/>
    <p:sldId id="334" r:id="rId24"/>
    <p:sldId id="336" r:id="rId25"/>
    <p:sldId id="328" r:id="rId26"/>
    <p:sldId id="329" r:id="rId27"/>
    <p:sldId id="330" r:id="rId28"/>
    <p:sldId id="258" r:id="rId29"/>
    <p:sldId id="265" r:id="rId30"/>
    <p:sldId id="264" r:id="rId31"/>
    <p:sldId id="259" r:id="rId32"/>
    <p:sldId id="260" r:id="rId33"/>
    <p:sldId id="261" r:id="rId34"/>
    <p:sldId id="305" r:id="rId35"/>
    <p:sldId id="262" r:id="rId36"/>
    <p:sldId id="33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D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9"/>
    <p:restoredTop sz="89704"/>
  </p:normalViewPr>
  <p:slideViewPr>
    <p:cSldViewPr snapToGrid="0" snapToObjects="1">
      <p:cViewPr>
        <p:scale>
          <a:sx n="69" d="100"/>
          <a:sy n="69" d="100"/>
        </p:scale>
        <p:origin x="367" y="6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73A2C-4B63-4944-A3E7-270BFE05CF6D}" type="datetimeFigureOut">
              <a:rPr lang="en-US" smtClean="0"/>
              <a:t>5/2/2018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D71D6-101B-5E42-812E-501AB1E42A0A}" type="slidenum">
              <a:rPr lang="en-US" smtClean="0"/>
              <a:t>‹#›</a:t>
            </a:fld>
            <a:endParaRPr lang="en-US" dirty="0"/>
          </a:p>
        </p:txBody>
      </p:sp>
    </p:spTree>
    <p:extLst>
      <p:ext uri="{BB962C8B-B14F-4D97-AF65-F5344CB8AC3E}">
        <p14:creationId xmlns:p14="http://schemas.microsoft.com/office/powerpoint/2010/main" val="12699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D71D6-101B-5E42-812E-501AB1E42A0A}" type="slidenum">
              <a:rPr lang="en-US" smtClean="0"/>
              <a:t>1</a:t>
            </a:fld>
            <a:endParaRPr lang="en-US" dirty="0"/>
          </a:p>
        </p:txBody>
      </p:sp>
    </p:spTree>
    <p:extLst>
      <p:ext uri="{BB962C8B-B14F-4D97-AF65-F5344CB8AC3E}">
        <p14:creationId xmlns:p14="http://schemas.microsoft.com/office/powerpoint/2010/main" val="376567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D71D6-101B-5E42-812E-501AB1E42A0A}" type="slidenum">
              <a:rPr lang="en-US" smtClean="0"/>
              <a:t>2</a:t>
            </a:fld>
            <a:endParaRPr lang="en-US" dirty="0"/>
          </a:p>
        </p:txBody>
      </p:sp>
    </p:spTree>
    <p:extLst>
      <p:ext uri="{BB962C8B-B14F-4D97-AF65-F5344CB8AC3E}">
        <p14:creationId xmlns:p14="http://schemas.microsoft.com/office/powerpoint/2010/main" val="157476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D71D6-101B-5E42-812E-501AB1E42A0A}" type="slidenum">
              <a:rPr lang="en-US" smtClean="0"/>
              <a:t>10</a:t>
            </a:fld>
            <a:endParaRPr lang="en-US" dirty="0"/>
          </a:p>
        </p:txBody>
      </p:sp>
    </p:spTree>
    <p:extLst>
      <p:ext uri="{BB962C8B-B14F-4D97-AF65-F5344CB8AC3E}">
        <p14:creationId xmlns:p14="http://schemas.microsoft.com/office/powerpoint/2010/main" val="2547102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D71D6-101B-5E42-812E-501AB1E42A0A}" type="slidenum">
              <a:rPr lang="en-US" smtClean="0"/>
              <a:t>11</a:t>
            </a:fld>
            <a:endParaRPr lang="en-US" dirty="0"/>
          </a:p>
        </p:txBody>
      </p:sp>
    </p:spTree>
    <p:extLst>
      <p:ext uri="{BB962C8B-B14F-4D97-AF65-F5344CB8AC3E}">
        <p14:creationId xmlns:p14="http://schemas.microsoft.com/office/powerpoint/2010/main" val="805557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F7AD63-8750-BD43-8AC3-2864DCC496C9}" type="datetime1">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5D6CF-51CE-4B1A-BE40-A7EEAFBDE8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DA0887-34C9-924E-88E8-D8D393ACAEB1}" type="datetime1">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5D6CF-51CE-4B1A-BE40-A7EEAFBDE8B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B07B16-FC1A-814C-8487-0257D982CE1C}" type="datetime1">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5D6CF-51CE-4B1A-BE40-A7EEAFBDE8B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DA10F6-8730-8049-816E-E9B43C74BAF0}" type="datetime1">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5D6CF-51CE-4B1A-BE40-A7EEAFBDE8B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777E64F-5384-5243-8B73-70C7356983B7}" type="datetime1">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5D6CF-51CE-4B1A-BE40-A7EEAFBDE8B0}"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arge Pictures">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155700"/>
            <a:ext cx="10058400" cy="5486400"/>
          </a:xfrm>
        </p:spPr>
        <p:txBody>
          <a:bodyPr>
            <a:normAutofit/>
          </a:bodyPr>
          <a:lstStyle>
            <a:lvl1pPr>
              <a:defRPr sz="24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8"/>
          <p:cNvSpPr>
            <a:spLocks noGrp="1"/>
          </p:cNvSpPr>
          <p:nvPr>
            <p:ph type="title"/>
          </p:nvPr>
        </p:nvSpPr>
        <p:spPr>
          <a:xfrm>
            <a:off x="1097280" y="286603"/>
            <a:ext cx="10058400" cy="754797"/>
          </a:xfrm>
        </p:spPr>
        <p:txBody>
          <a:bodyPr/>
          <a:lstStyle>
            <a:lvl1pPr algn="ctr">
              <a:defRPr/>
            </a:lvl1pPr>
          </a:lstStyle>
          <a:p>
            <a:r>
              <a:rPr lang="en-US" dirty="0"/>
              <a:t>Click to edit Master title style</a:t>
            </a:r>
          </a:p>
        </p:txBody>
      </p:sp>
      <p:sp>
        <p:nvSpPr>
          <p:cNvPr id="22" name="Date Placeholder 21"/>
          <p:cNvSpPr>
            <a:spLocks noGrp="1"/>
          </p:cNvSpPr>
          <p:nvPr>
            <p:ph type="dt" sz="half" idx="10"/>
          </p:nvPr>
        </p:nvSpPr>
        <p:spPr/>
        <p:txBody>
          <a:bodyPr/>
          <a:lstStyle>
            <a:lvl1pPr>
              <a:defRPr>
                <a:solidFill>
                  <a:schemeClr val="tx1"/>
                </a:solidFill>
              </a:defRPr>
            </a:lvl1pPr>
          </a:lstStyle>
          <a:p>
            <a:fld id="{4351B32E-78E3-BC4D-AFE7-DEA92A97D116}" type="datetime1">
              <a:rPr lang="en-US" smtClean="0"/>
              <a:t>5/2/2018</a:t>
            </a:fld>
            <a:endParaRPr lang="en-US"/>
          </a:p>
        </p:txBody>
      </p:sp>
      <p:sp>
        <p:nvSpPr>
          <p:cNvPr id="23" name="Footer Placeholder 22"/>
          <p:cNvSpPr>
            <a:spLocks noGrp="1"/>
          </p:cNvSpPr>
          <p:nvPr>
            <p:ph type="ftr" sz="quarter" idx="11"/>
          </p:nvPr>
        </p:nvSpPr>
        <p:spPr/>
        <p:txBody>
          <a:bodyPr/>
          <a:lstStyle>
            <a:lvl1pPr>
              <a:defRPr>
                <a:solidFill>
                  <a:schemeClr val="tx1"/>
                </a:solidFill>
              </a:defRPr>
            </a:lvl1pPr>
          </a:lstStyle>
          <a:p>
            <a:endParaRPr lang="en-US"/>
          </a:p>
        </p:txBody>
      </p:sp>
      <p:sp>
        <p:nvSpPr>
          <p:cNvPr id="24" name="Slide Number Placeholder 23"/>
          <p:cNvSpPr>
            <a:spLocks noGrp="1"/>
          </p:cNvSpPr>
          <p:nvPr>
            <p:ph type="sldNum" sz="quarter" idx="12"/>
          </p:nvPr>
        </p:nvSpPr>
        <p:spPr/>
        <p:txBody>
          <a:bodyPr/>
          <a:lstStyle>
            <a:lvl1pPr>
              <a:defRPr>
                <a:solidFill>
                  <a:schemeClr val="tx1"/>
                </a:solidFill>
              </a:defRPr>
            </a:lvl1pPr>
          </a:lstStyle>
          <a:p>
            <a:fld id="{DF35D6CF-51CE-4B1A-BE40-A7EEAFBDE8B0}" type="slidenum">
              <a:rPr lang="en-US" smtClean="0"/>
              <a:pPr/>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41CC9F-B8F0-7248-B87E-5670D1921744}" type="datetime1">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5D6CF-51CE-4B1A-BE40-A7EEAFBDE8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normAutofit/>
          </a:bodyPr>
          <a:lstStyle>
            <a:lvl1pPr>
              <a:defRPr sz="2400"/>
            </a:lvl1pPr>
            <a:lvl2pPr>
              <a:defRPr sz="20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152DE1-BD88-204A-ABF9-B996DE3337DD}" type="datetime1">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5D6CF-51CE-4B1A-BE40-A7EEAFBDE8B0}"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0BC41E-317C-C645-A265-4524C31FB9A0}" type="datetime1">
              <a:rPr lang="en-US" smtClean="0"/>
              <a:t>5/2/2018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35D6CF-51CE-4B1A-BE40-A7EEAFBDE8B0}"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9878D4-1EF8-2E41-98F3-9630B402DEA1}" type="datetime1">
              <a:rPr lang="en-US" smtClean="0"/>
              <a:t>5/2/2018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5D6CF-51CE-4B1A-BE40-A7EEAFBDE8B0}"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C29518A-D5B1-4043-8AD2-D4AE28B70860}" type="datetime1">
              <a:rPr lang="en-US" smtClean="0"/>
              <a:t>5/2/2018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F35D6CF-51CE-4B1A-BE40-A7EEAFBDE8B0}"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1740813-8489-F14C-993B-44240868CAC6}" type="datetime1">
              <a:rPr lang="en-US" smtClean="0"/>
              <a:t>5/2/2018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F35D6CF-51CE-4B1A-BE40-A7EEAFBDE8B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750CC4E-B7F6-634C-8ADA-0221633CF83C}" type="datetime1">
              <a:rPr lang="en-US" smtClean="0"/>
              <a:t>5/2/2018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F35D6CF-51CE-4B1A-BE40-A7EEAFBDE8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289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On the Use of MDPs in Cognitive Radar: An Application to Target Tracking</a:t>
            </a:r>
          </a:p>
        </p:txBody>
      </p:sp>
      <p:sp>
        <p:nvSpPr>
          <p:cNvPr id="3" name="Subtitle 2"/>
          <p:cNvSpPr>
            <a:spLocks noGrp="1"/>
          </p:cNvSpPr>
          <p:nvPr>
            <p:ph type="subTitle" idx="1"/>
          </p:nvPr>
        </p:nvSpPr>
        <p:spPr/>
        <p:txBody>
          <a:bodyPr/>
          <a:lstStyle/>
          <a:p>
            <a:r>
              <a:rPr lang="en-US" dirty="0" smtClean="0"/>
              <a:t>May 3, </a:t>
            </a:r>
            <a:r>
              <a:rPr lang="en-US" dirty="0"/>
              <a:t>2018</a:t>
            </a:r>
          </a:p>
        </p:txBody>
      </p:sp>
      <p:pic>
        <p:nvPicPr>
          <p:cNvPr id="4" name="Picture 14" descr="\\tomahawk\Users\Fac_Staff\aamanna\Private\Documents\Proposals\ICTAS-WatVT\Logos\WVTLogo_large-v2_Sept2008.gif"/>
          <p:cNvPicPr>
            <a:picLocks noChangeAspect="1" noChangeArrowheads="1"/>
          </p:cNvPicPr>
          <p:nvPr/>
        </p:nvPicPr>
        <p:blipFill>
          <a:blip r:embed="rId3" cstate="print"/>
          <a:srcRect/>
          <a:stretch>
            <a:fillRect/>
          </a:stretch>
        </p:blipFill>
        <p:spPr bwMode="auto">
          <a:xfrm>
            <a:off x="3690086" y="5144121"/>
            <a:ext cx="3495623" cy="908996"/>
          </a:xfrm>
          <a:prstGeom prst="rect">
            <a:avLst/>
          </a:prstGeom>
          <a:noFill/>
          <a:ln w="9525">
            <a:noFill/>
            <a:miter lim="800000"/>
            <a:headEnd/>
            <a:tailEnd/>
          </a:ln>
        </p:spPr>
      </p:pic>
      <p:sp>
        <p:nvSpPr>
          <p:cNvPr id="5" name="TextBox 4"/>
          <p:cNvSpPr txBox="1"/>
          <p:nvPr/>
        </p:nvSpPr>
        <p:spPr>
          <a:xfrm>
            <a:off x="8019605" y="4850475"/>
            <a:ext cx="2013885" cy="923330"/>
          </a:xfrm>
          <a:prstGeom prst="rect">
            <a:avLst/>
          </a:prstGeom>
          <a:noFill/>
        </p:spPr>
        <p:txBody>
          <a:bodyPr wrap="none" rtlCol="0">
            <a:spAutoFit/>
          </a:bodyPr>
          <a:lstStyle/>
          <a:p>
            <a:r>
              <a:rPr lang="en-US" dirty="0" err="1"/>
              <a:t>Ersin</a:t>
            </a:r>
            <a:r>
              <a:rPr lang="en-US" dirty="0"/>
              <a:t> S. </a:t>
            </a:r>
            <a:r>
              <a:rPr lang="en-US" dirty="0" err="1" smtClean="0"/>
              <a:t>Selvi</a:t>
            </a:r>
            <a:endParaRPr lang="en-US" dirty="0" smtClean="0"/>
          </a:p>
          <a:p>
            <a:r>
              <a:rPr lang="en-US" dirty="0" smtClean="0"/>
              <a:t>Mark </a:t>
            </a:r>
            <a:r>
              <a:rPr lang="en-US" dirty="0" err="1" smtClean="0"/>
              <a:t>Kozy</a:t>
            </a:r>
            <a:endParaRPr lang="en-US" dirty="0"/>
          </a:p>
          <a:p>
            <a:r>
              <a:rPr lang="en-US" b="1" dirty="0"/>
              <a:t>R. Michael </a:t>
            </a:r>
            <a:r>
              <a:rPr lang="en-US" b="1" dirty="0" smtClean="0"/>
              <a:t>Buehrer</a:t>
            </a:r>
            <a:endParaRPr lang="en-US" b="1" dirty="0"/>
          </a:p>
        </p:txBody>
      </p:sp>
      <p:pic>
        <p:nvPicPr>
          <p:cNvPr id="1026"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403" y="5049078"/>
            <a:ext cx="1099082" cy="109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5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for Results in this Presentation</a:t>
            </a:r>
          </a:p>
        </p:txBody>
      </p:sp>
      <p:sp>
        <p:nvSpPr>
          <p:cNvPr id="3" name="Content Placeholder 2"/>
          <p:cNvSpPr>
            <a:spLocks noGrp="1"/>
          </p:cNvSpPr>
          <p:nvPr>
            <p:ph idx="1"/>
          </p:nvPr>
        </p:nvSpPr>
        <p:spPr>
          <a:xfrm>
            <a:off x="6754760" y="1845734"/>
            <a:ext cx="4817808" cy="4023360"/>
          </a:xfrm>
        </p:spPr>
        <p:txBody>
          <a:bodyPr/>
          <a:lstStyle/>
          <a:p>
            <a:pPr>
              <a:buFont typeface="Arial" panose="020B0604020202020204" pitchFamily="34" charset="0"/>
              <a:buChar char="•"/>
            </a:pPr>
            <a:r>
              <a:rPr lang="en-US" dirty="0"/>
              <a:t>   We tested with other trajectories but only show results for this one.  </a:t>
            </a:r>
          </a:p>
          <a:p>
            <a:pPr>
              <a:buFont typeface="Arial" panose="020B0604020202020204" pitchFamily="34" charset="0"/>
              <a:buChar char="•"/>
            </a:pPr>
            <a:r>
              <a:rPr lang="en-US" dirty="0"/>
              <a:t>    The results for other trajectories are similar.</a:t>
            </a:r>
          </a:p>
        </p:txBody>
      </p:sp>
      <p:sp>
        <p:nvSpPr>
          <p:cNvPr id="4" name="Slide Number Placeholder 3"/>
          <p:cNvSpPr>
            <a:spLocks noGrp="1"/>
          </p:cNvSpPr>
          <p:nvPr>
            <p:ph type="sldNum" sz="quarter" idx="12"/>
          </p:nvPr>
        </p:nvSpPr>
        <p:spPr/>
        <p:txBody>
          <a:bodyPr/>
          <a:lstStyle/>
          <a:p>
            <a:fld id="{DF35D6CF-51CE-4B1A-BE40-A7EEAFBDE8B0}" type="slidenum">
              <a:rPr lang="en-US" smtClean="0"/>
              <a:t>10</a:t>
            </a:fld>
            <a:endParaRPr lang="en-US"/>
          </a:p>
        </p:txBody>
      </p:sp>
      <p:pic>
        <p:nvPicPr>
          <p:cNvPr id="5" name="Picture 4"/>
          <p:cNvPicPr>
            <a:picLocks noChangeAspect="1"/>
          </p:cNvPicPr>
          <p:nvPr/>
        </p:nvPicPr>
        <p:blipFill rotWithShape="1">
          <a:blip r:embed="rId3"/>
          <a:srcRect l="40645" t="19355" r="13549" b="17849"/>
          <a:stretch/>
        </p:blipFill>
        <p:spPr>
          <a:xfrm>
            <a:off x="727587" y="1757024"/>
            <a:ext cx="5830529" cy="4496078"/>
          </a:xfrm>
          <a:prstGeom prst="rect">
            <a:avLst/>
          </a:prstGeom>
        </p:spPr>
      </p:pic>
      <p:pic>
        <p:nvPicPr>
          <p:cNvPr id="6" name="Picture 6" descr="AR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5"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1335478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Interference Cases Studied</a:t>
            </a:r>
          </a:p>
        </p:txBody>
      </p:sp>
      <p:sp>
        <p:nvSpPr>
          <p:cNvPr id="5" name="Content Placeholder 4"/>
          <p:cNvSpPr>
            <a:spLocks noGrp="1"/>
          </p:cNvSpPr>
          <p:nvPr>
            <p:ph idx="1"/>
          </p:nvPr>
        </p:nvSpPr>
        <p:spPr>
          <a:xfrm>
            <a:off x="1097280" y="1845733"/>
            <a:ext cx="10058400" cy="4208479"/>
          </a:xfrm>
        </p:spPr>
        <p:txBody>
          <a:bodyPr>
            <a:normAutofit lnSpcReduction="10000"/>
          </a:bodyPr>
          <a:lstStyle/>
          <a:p>
            <a:pPr>
              <a:buFont typeface="Arial" panose="020B0604020202020204" pitchFamily="34" charset="0"/>
              <a:buChar char="•"/>
            </a:pPr>
            <a:r>
              <a:rPr lang="en-US" dirty="0"/>
              <a:t>   Constant interferer</a:t>
            </a:r>
          </a:p>
          <a:p>
            <a:pPr marL="749808" lvl="1" indent="-457200"/>
            <a:r>
              <a:rPr lang="en-US" dirty="0"/>
              <a:t>Interference is always present</a:t>
            </a:r>
          </a:p>
          <a:p>
            <a:pPr>
              <a:buFont typeface="Arial" panose="020B0604020202020204" pitchFamily="34" charset="0"/>
              <a:buChar char="•"/>
            </a:pPr>
            <a:r>
              <a:rPr lang="en-US" dirty="0"/>
              <a:t>   Intermittent interferer</a:t>
            </a:r>
          </a:p>
          <a:p>
            <a:pPr marL="749808" lvl="1" indent="-457200"/>
            <a:r>
              <a:rPr lang="en-US" dirty="0"/>
              <a:t>Interference may or may not be there on next time instant</a:t>
            </a:r>
          </a:p>
          <a:p>
            <a:pPr>
              <a:buFont typeface="Arial" panose="020B0604020202020204" pitchFamily="34" charset="0"/>
              <a:buChar char="•"/>
            </a:pPr>
            <a:r>
              <a:rPr lang="en-US" dirty="0"/>
              <a:t>   Frequency Hopper</a:t>
            </a:r>
          </a:p>
          <a:p>
            <a:pPr marL="749808" lvl="1" indent="-457200"/>
            <a:r>
              <a:rPr lang="en-US" dirty="0"/>
              <a:t>Triangle sweep </a:t>
            </a:r>
          </a:p>
          <a:p>
            <a:pPr marL="749808" lvl="1" indent="-457200"/>
            <a:r>
              <a:rPr lang="en-US" dirty="0" err="1"/>
              <a:t>Sawtooth</a:t>
            </a:r>
            <a:endParaRPr lang="en-US" dirty="0"/>
          </a:p>
          <a:p>
            <a:pPr marL="749808" lvl="1" indent="-457200"/>
            <a:r>
              <a:rPr lang="en-US" dirty="0"/>
              <a:t>Pseudo-random </a:t>
            </a:r>
          </a:p>
          <a:p>
            <a:pPr>
              <a:buFont typeface="Arial" panose="020B0604020202020204" pitchFamily="34" charset="0"/>
              <a:buChar char="•"/>
            </a:pPr>
            <a:r>
              <a:rPr lang="en-US" dirty="0"/>
              <a:t>   Direction-dependent interference</a:t>
            </a:r>
          </a:p>
          <a:p>
            <a:pPr marL="749808" lvl="1" indent="-457200"/>
            <a:r>
              <a:rPr lang="en-US" dirty="0"/>
              <a:t>Constant</a:t>
            </a:r>
          </a:p>
          <a:p>
            <a:pPr marL="749808" lvl="1" indent="-457200"/>
            <a:r>
              <a:rPr lang="en-US" dirty="0"/>
              <a:t>Intermittent</a:t>
            </a:r>
          </a:p>
        </p:txBody>
      </p:sp>
      <p:sp>
        <p:nvSpPr>
          <p:cNvPr id="7" name="Slide Number Placeholder 6"/>
          <p:cNvSpPr>
            <a:spLocks noGrp="1"/>
          </p:cNvSpPr>
          <p:nvPr>
            <p:ph type="sldNum" sz="quarter" idx="12"/>
          </p:nvPr>
        </p:nvSpPr>
        <p:spPr/>
        <p:txBody>
          <a:bodyPr/>
          <a:lstStyle/>
          <a:p>
            <a:fld id="{DF35D6CF-51CE-4B1A-BE40-A7EEAFBDE8B0}" type="slidenum">
              <a:rPr lang="en-US" smtClean="0"/>
              <a:t>11</a:t>
            </a:fld>
            <a:endParaRPr lang="en-US"/>
          </a:p>
        </p:txBody>
      </p:sp>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1296446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Reward Structure</a:t>
            </a:r>
          </a:p>
        </p:txBody>
      </p:sp>
      <p:sp>
        <p:nvSpPr>
          <p:cNvPr id="3" name="Content Placeholder 2"/>
          <p:cNvSpPr>
            <a:spLocks noGrp="1"/>
          </p:cNvSpPr>
          <p:nvPr>
            <p:ph idx="1"/>
          </p:nvPr>
        </p:nvSpPr>
        <p:spPr>
          <a:xfrm>
            <a:off x="8033657" y="1845733"/>
            <a:ext cx="3849610" cy="4348237"/>
          </a:xfrm>
        </p:spPr>
        <p:txBody>
          <a:bodyPr>
            <a:normAutofit lnSpcReduction="10000"/>
          </a:bodyPr>
          <a:lstStyle/>
          <a:p>
            <a:pPr>
              <a:buFont typeface="Arial" panose="020B0604020202020204" pitchFamily="34" charset="0"/>
              <a:buChar char="•"/>
            </a:pPr>
            <a:r>
              <a:rPr lang="en-US" dirty="0"/>
              <a:t> SINR = post processing</a:t>
            </a:r>
          </a:p>
          <a:p>
            <a:pPr>
              <a:buFont typeface="Arial" panose="020B0604020202020204" pitchFamily="34" charset="0"/>
              <a:buChar char="•"/>
            </a:pPr>
            <a:r>
              <a:rPr lang="en-US" dirty="0"/>
              <a:t> Reward structure can be altered to obtain a specified behavior</a:t>
            </a:r>
          </a:p>
          <a:p>
            <a:pPr>
              <a:buFont typeface="Arial" panose="020B0604020202020204" pitchFamily="34" charset="0"/>
              <a:buChar char="•"/>
            </a:pPr>
            <a:r>
              <a:rPr lang="en-US" dirty="0"/>
              <a:t> Incremental improvement in SNR not as valuable as bandwidth in this structure</a:t>
            </a:r>
          </a:p>
          <a:p>
            <a:pPr>
              <a:buFont typeface="Arial" panose="020B0604020202020204" pitchFamily="34" charset="0"/>
              <a:buChar char="•"/>
            </a:pPr>
            <a:r>
              <a:rPr lang="en-US" dirty="0"/>
              <a:t> SINR increases above 20dB not valuable</a:t>
            </a:r>
          </a:p>
          <a:p>
            <a:pPr>
              <a:buFont typeface="Arial" panose="020B0604020202020204" pitchFamily="34" charset="0"/>
              <a:buChar char="•"/>
            </a:pPr>
            <a:r>
              <a:rPr lang="en-US" dirty="0"/>
              <a:t> Negative SINR heavily penalized</a:t>
            </a:r>
          </a:p>
          <a:p>
            <a:endParaRPr lang="en-US" dirty="0"/>
          </a:p>
          <a:p>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12</a:t>
            </a:fld>
            <a:endParaRPr lang="en-US"/>
          </a:p>
        </p:txBody>
      </p:sp>
      <p:pic>
        <p:nvPicPr>
          <p:cNvPr id="5" name="Picture 4"/>
          <p:cNvPicPr>
            <a:picLocks noChangeAspect="1"/>
          </p:cNvPicPr>
          <p:nvPr/>
        </p:nvPicPr>
        <p:blipFill rotWithShape="1">
          <a:blip r:embed="rId2"/>
          <a:srcRect l="41290" t="25521" r="13387" b="17992"/>
          <a:stretch/>
        </p:blipFill>
        <p:spPr>
          <a:xfrm>
            <a:off x="1097280" y="1757025"/>
            <a:ext cx="6525887" cy="4575088"/>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2180007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86"/>
          <p:cNvSpPr/>
          <p:nvPr/>
        </p:nvSpPr>
        <p:spPr>
          <a:xfrm>
            <a:off x="4387863" y="3989974"/>
            <a:ext cx="995623" cy="193516"/>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Assumed Timing</a:t>
            </a:r>
            <a:endParaRPr lang="en-US" dirty="0"/>
          </a:p>
        </p:txBody>
      </p:sp>
      <p:sp>
        <p:nvSpPr>
          <p:cNvPr id="3" name="Content Placeholder 2"/>
          <p:cNvSpPr>
            <a:spLocks noGrp="1"/>
          </p:cNvSpPr>
          <p:nvPr>
            <p:ph idx="1"/>
          </p:nvPr>
        </p:nvSpPr>
        <p:spPr>
          <a:xfrm>
            <a:off x="1097280" y="1845734"/>
            <a:ext cx="10058400" cy="1838627"/>
          </a:xfrm>
        </p:spPr>
        <p:txBody>
          <a:bodyPr>
            <a:normAutofit fontScale="77500" lnSpcReduction="20000"/>
          </a:bodyPr>
          <a:lstStyle/>
          <a:p>
            <a:pPr>
              <a:buFont typeface="Arial" panose="020B0604020202020204" pitchFamily="34" charset="0"/>
              <a:buChar char="•"/>
            </a:pPr>
            <a:r>
              <a:rPr lang="en-US" dirty="0" smtClean="0"/>
              <a:t>  Simulation is time-slotted.</a:t>
            </a:r>
          </a:p>
          <a:p>
            <a:pPr>
              <a:buFont typeface="Arial" panose="020B0604020202020204" pitchFamily="34" charset="0"/>
              <a:buChar char="•"/>
            </a:pPr>
            <a:r>
              <a:rPr lang="en-US" dirty="0"/>
              <a:t> </a:t>
            </a:r>
            <a:r>
              <a:rPr lang="en-US" dirty="0" smtClean="0"/>
              <a:t> It is assumed that observations at time slot </a:t>
            </a:r>
            <a:r>
              <a:rPr lang="en-US" i="1" dirty="0"/>
              <a:t>n</a:t>
            </a:r>
            <a:r>
              <a:rPr lang="en-US" i="1" dirty="0" smtClean="0"/>
              <a:t> </a:t>
            </a:r>
            <a:r>
              <a:rPr lang="en-US" dirty="0" smtClean="0"/>
              <a:t>lead to actions at time </a:t>
            </a:r>
            <a:r>
              <a:rPr lang="en-US" i="1" dirty="0"/>
              <a:t>n</a:t>
            </a:r>
            <a:r>
              <a:rPr lang="en-US" i="1" dirty="0" smtClean="0"/>
              <a:t>+1. </a:t>
            </a:r>
            <a:endParaRPr lang="en-US" dirty="0" smtClean="0"/>
          </a:p>
          <a:p>
            <a:pPr>
              <a:buFont typeface="Arial" panose="020B0604020202020204" pitchFamily="34" charset="0"/>
              <a:buChar char="•"/>
            </a:pPr>
            <a:r>
              <a:rPr lang="en-US" dirty="0"/>
              <a:t> </a:t>
            </a:r>
            <a:r>
              <a:rPr lang="en-US" dirty="0" smtClean="0"/>
              <a:t> It is also assumed that the state transitions are possible (i.e</a:t>
            </a:r>
            <a:r>
              <a:rPr lang="en-US" dirty="0"/>
              <a:t>., the interference can change) </a:t>
            </a:r>
            <a:r>
              <a:rPr lang="en-US" dirty="0" smtClean="0"/>
              <a:t>at time </a:t>
            </a:r>
            <a:r>
              <a:rPr lang="en-US" i="1" dirty="0"/>
              <a:t> </a:t>
            </a:r>
            <a:r>
              <a:rPr lang="en-US" i="1" dirty="0" smtClean="0"/>
              <a:t>n+ 1.</a:t>
            </a:r>
          </a:p>
          <a:p>
            <a:pPr>
              <a:buFont typeface="Arial" panose="020B0604020202020204" pitchFamily="34" charset="0"/>
              <a:buChar char="•"/>
            </a:pPr>
            <a:r>
              <a:rPr lang="en-US" dirty="0"/>
              <a:t> </a:t>
            </a:r>
            <a:r>
              <a:rPr lang="en-US" dirty="0" smtClean="0"/>
              <a:t> Based on the observations at time slot </a:t>
            </a:r>
            <a:r>
              <a:rPr lang="en-US" i="1" dirty="0" smtClean="0"/>
              <a:t>n</a:t>
            </a:r>
            <a:r>
              <a:rPr lang="en-US" dirty="0" smtClean="0"/>
              <a:t>, the radar anticipates the next state and acts accordingly</a:t>
            </a:r>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13</a:t>
            </a:fld>
            <a:endParaRPr lang="en-US"/>
          </a:p>
        </p:txBody>
      </p:sp>
      <p:cxnSp>
        <p:nvCxnSpPr>
          <p:cNvPr id="6" name="Straight Connector 5"/>
          <p:cNvCxnSpPr/>
          <p:nvPr/>
        </p:nvCxnSpPr>
        <p:spPr>
          <a:xfrm>
            <a:off x="1742859" y="5833314"/>
            <a:ext cx="9136049" cy="23854"/>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878908" y="5672502"/>
            <a:ext cx="261610" cy="369332"/>
          </a:xfrm>
          <a:prstGeom prst="rect">
            <a:avLst/>
          </a:prstGeom>
          <a:noFill/>
        </p:spPr>
        <p:txBody>
          <a:bodyPr wrap="none" rtlCol="0">
            <a:spAutoFit/>
          </a:bodyPr>
          <a:lstStyle/>
          <a:p>
            <a:r>
              <a:rPr lang="en-US" i="1" dirty="0"/>
              <a:t>t</a:t>
            </a:r>
          </a:p>
        </p:txBody>
      </p:sp>
      <p:sp>
        <p:nvSpPr>
          <p:cNvPr id="8" name="Freeform 7"/>
          <p:cNvSpPr/>
          <p:nvPr/>
        </p:nvSpPr>
        <p:spPr>
          <a:xfrm>
            <a:off x="3261993" y="5433345"/>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836356" y="5345214"/>
            <a:ext cx="1781299" cy="289262"/>
            <a:chOff x="6780810" y="2200744"/>
            <a:chExt cx="1781299" cy="289262"/>
          </a:xfrm>
        </p:grpSpPr>
        <p:cxnSp>
          <p:nvCxnSpPr>
            <p:cNvPr id="13" name="Straight Connector 12"/>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3617655" y="5433193"/>
            <a:ext cx="255198" cy="369332"/>
          </a:xfrm>
          <a:prstGeom prst="rect">
            <a:avLst/>
          </a:prstGeom>
          <a:noFill/>
        </p:spPr>
        <p:txBody>
          <a:bodyPr wrap="none" rtlCol="0">
            <a:spAutoFit/>
          </a:bodyPr>
          <a:lstStyle/>
          <a:p>
            <a:r>
              <a:rPr lang="en-US" i="1" dirty="0" smtClean="0"/>
              <a:t>f</a:t>
            </a:r>
            <a:endParaRPr lang="en-US" i="1" dirty="0"/>
          </a:p>
        </p:txBody>
      </p:sp>
      <p:cxnSp>
        <p:nvCxnSpPr>
          <p:cNvPr id="22" name="Straight Connector 21"/>
          <p:cNvCxnSpPr/>
          <p:nvPr/>
        </p:nvCxnSpPr>
        <p:spPr>
          <a:xfrm>
            <a:off x="3966350" y="3857414"/>
            <a:ext cx="0" cy="199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8784" y="5300459"/>
            <a:ext cx="1417632" cy="369332"/>
          </a:xfrm>
          <a:prstGeom prst="rect">
            <a:avLst/>
          </a:prstGeom>
          <a:noFill/>
        </p:spPr>
        <p:txBody>
          <a:bodyPr wrap="none" rtlCol="0">
            <a:spAutoFit/>
          </a:bodyPr>
          <a:lstStyle/>
          <a:p>
            <a:r>
              <a:rPr lang="en-US" dirty="0" smtClean="0"/>
              <a:t>Observations</a:t>
            </a:r>
            <a:endParaRPr lang="en-US" dirty="0"/>
          </a:p>
        </p:txBody>
      </p:sp>
      <p:sp>
        <p:nvSpPr>
          <p:cNvPr id="27" name="Freeform 26"/>
          <p:cNvSpPr/>
          <p:nvPr/>
        </p:nvSpPr>
        <p:spPr>
          <a:xfrm>
            <a:off x="3263318" y="4750857"/>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1837681" y="4662726"/>
            <a:ext cx="1781299" cy="289262"/>
            <a:chOff x="6780810" y="2200744"/>
            <a:chExt cx="1781299" cy="289262"/>
          </a:xfrm>
        </p:grpSpPr>
        <p:cxnSp>
          <p:nvCxnSpPr>
            <p:cNvPr id="32" name="Straight Connector 31"/>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3618980" y="4750705"/>
            <a:ext cx="255198" cy="369332"/>
          </a:xfrm>
          <a:prstGeom prst="rect">
            <a:avLst/>
          </a:prstGeom>
          <a:noFill/>
        </p:spPr>
        <p:txBody>
          <a:bodyPr wrap="none" rtlCol="0">
            <a:spAutoFit/>
          </a:bodyPr>
          <a:lstStyle/>
          <a:p>
            <a:r>
              <a:rPr lang="en-US" i="1" dirty="0" smtClean="0"/>
              <a:t>f</a:t>
            </a:r>
            <a:endParaRPr lang="en-US" i="1" dirty="0"/>
          </a:p>
        </p:txBody>
      </p:sp>
      <p:sp>
        <p:nvSpPr>
          <p:cNvPr id="40" name="TextBox 39"/>
          <p:cNvSpPr txBox="1"/>
          <p:nvPr/>
        </p:nvSpPr>
        <p:spPr>
          <a:xfrm>
            <a:off x="280109" y="4617971"/>
            <a:ext cx="1339854" cy="369332"/>
          </a:xfrm>
          <a:prstGeom prst="rect">
            <a:avLst/>
          </a:prstGeom>
          <a:noFill/>
        </p:spPr>
        <p:txBody>
          <a:bodyPr wrap="none" rtlCol="0">
            <a:spAutoFit/>
          </a:bodyPr>
          <a:lstStyle/>
          <a:p>
            <a:r>
              <a:rPr lang="en-US" dirty="0" smtClean="0"/>
              <a:t>Interference</a:t>
            </a:r>
            <a:endParaRPr lang="en-US" dirty="0"/>
          </a:p>
        </p:txBody>
      </p:sp>
      <p:grpSp>
        <p:nvGrpSpPr>
          <p:cNvPr id="45" name="Group 44"/>
          <p:cNvGrpSpPr/>
          <p:nvPr/>
        </p:nvGrpSpPr>
        <p:grpSpPr>
          <a:xfrm>
            <a:off x="1861536" y="3907351"/>
            <a:ext cx="1781299" cy="289262"/>
            <a:chOff x="6780810" y="2200744"/>
            <a:chExt cx="1781299" cy="289262"/>
          </a:xfrm>
        </p:grpSpPr>
        <p:cxnSp>
          <p:nvCxnSpPr>
            <p:cNvPr id="46" name="Straight Connector 45"/>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3642835" y="3995330"/>
            <a:ext cx="255198" cy="369332"/>
          </a:xfrm>
          <a:prstGeom prst="rect">
            <a:avLst/>
          </a:prstGeom>
          <a:noFill/>
        </p:spPr>
        <p:txBody>
          <a:bodyPr wrap="none" rtlCol="0">
            <a:spAutoFit/>
          </a:bodyPr>
          <a:lstStyle/>
          <a:p>
            <a:r>
              <a:rPr lang="en-US" i="1" dirty="0" smtClean="0"/>
              <a:t>f</a:t>
            </a:r>
            <a:endParaRPr lang="en-US" i="1" dirty="0"/>
          </a:p>
        </p:txBody>
      </p:sp>
      <p:sp>
        <p:nvSpPr>
          <p:cNvPr id="54" name="TextBox 53"/>
          <p:cNvSpPr txBox="1"/>
          <p:nvPr/>
        </p:nvSpPr>
        <p:spPr>
          <a:xfrm>
            <a:off x="303964" y="3862596"/>
            <a:ext cx="878767" cy="369332"/>
          </a:xfrm>
          <a:prstGeom prst="rect">
            <a:avLst/>
          </a:prstGeom>
          <a:noFill/>
        </p:spPr>
        <p:txBody>
          <a:bodyPr wrap="none" rtlCol="0">
            <a:spAutoFit/>
          </a:bodyPr>
          <a:lstStyle/>
          <a:p>
            <a:r>
              <a:rPr lang="en-US" dirty="0" smtClean="0"/>
              <a:t>Actions</a:t>
            </a:r>
            <a:endParaRPr lang="en-US" dirty="0"/>
          </a:p>
        </p:txBody>
      </p:sp>
      <p:sp>
        <p:nvSpPr>
          <p:cNvPr id="55" name="TextBox 54"/>
          <p:cNvSpPr txBox="1"/>
          <p:nvPr/>
        </p:nvSpPr>
        <p:spPr>
          <a:xfrm>
            <a:off x="2562423" y="5888898"/>
            <a:ext cx="708848" cy="369332"/>
          </a:xfrm>
          <a:prstGeom prst="rect">
            <a:avLst/>
          </a:prstGeom>
          <a:noFill/>
        </p:spPr>
        <p:txBody>
          <a:bodyPr wrap="none" rtlCol="0">
            <a:spAutoFit/>
          </a:bodyPr>
          <a:lstStyle/>
          <a:p>
            <a:r>
              <a:rPr lang="en-US" i="1" dirty="0" smtClean="0"/>
              <a:t>Slot n</a:t>
            </a:r>
            <a:endParaRPr lang="en-US" i="1" dirty="0"/>
          </a:p>
        </p:txBody>
      </p:sp>
      <p:sp>
        <p:nvSpPr>
          <p:cNvPr id="56" name="Freeform 55"/>
          <p:cNvSpPr/>
          <p:nvPr/>
        </p:nvSpPr>
        <p:spPr>
          <a:xfrm>
            <a:off x="5378767" y="5418768"/>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4310538" y="5330637"/>
            <a:ext cx="1781299" cy="289262"/>
            <a:chOff x="6780810" y="2200744"/>
            <a:chExt cx="1781299" cy="289262"/>
          </a:xfrm>
        </p:grpSpPr>
        <p:cxnSp>
          <p:nvCxnSpPr>
            <p:cNvPr id="58" name="Straight Connector 57"/>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6091837" y="5418616"/>
            <a:ext cx="255198" cy="369332"/>
          </a:xfrm>
          <a:prstGeom prst="rect">
            <a:avLst/>
          </a:prstGeom>
          <a:noFill/>
        </p:spPr>
        <p:txBody>
          <a:bodyPr wrap="none" rtlCol="0">
            <a:spAutoFit/>
          </a:bodyPr>
          <a:lstStyle/>
          <a:p>
            <a:r>
              <a:rPr lang="en-US" i="1" dirty="0" smtClean="0"/>
              <a:t>f</a:t>
            </a:r>
            <a:endParaRPr lang="en-US" i="1" dirty="0"/>
          </a:p>
        </p:txBody>
      </p:sp>
      <p:cxnSp>
        <p:nvCxnSpPr>
          <p:cNvPr id="66" name="Straight Connector 65"/>
          <p:cNvCxnSpPr/>
          <p:nvPr/>
        </p:nvCxnSpPr>
        <p:spPr>
          <a:xfrm>
            <a:off x="6440532" y="3842837"/>
            <a:ext cx="0" cy="199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Freeform 66"/>
          <p:cNvSpPr/>
          <p:nvPr/>
        </p:nvSpPr>
        <p:spPr>
          <a:xfrm>
            <a:off x="5379690" y="4736280"/>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4311863" y="4648149"/>
            <a:ext cx="1781299" cy="289262"/>
            <a:chOff x="6780810" y="2200744"/>
            <a:chExt cx="1781299" cy="289262"/>
          </a:xfrm>
        </p:grpSpPr>
        <p:cxnSp>
          <p:nvCxnSpPr>
            <p:cNvPr id="69" name="Straight Connector 68"/>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TextBox 75"/>
          <p:cNvSpPr txBox="1"/>
          <p:nvPr/>
        </p:nvSpPr>
        <p:spPr>
          <a:xfrm>
            <a:off x="6093162" y="4736128"/>
            <a:ext cx="255198" cy="369332"/>
          </a:xfrm>
          <a:prstGeom prst="rect">
            <a:avLst/>
          </a:prstGeom>
          <a:noFill/>
        </p:spPr>
        <p:txBody>
          <a:bodyPr wrap="none" rtlCol="0">
            <a:spAutoFit/>
          </a:bodyPr>
          <a:lstStyle/>
          <a:p>
            <a:r>
              <a:rPr lang="en-US" i="1" dirty="0" smtClean="0"/>
              <a:t>f</a:t>
            </a:r>
            <a:endParaRPr lang="en-US" i="1" dirty="0"/>
          </a:p>
        </p:txBody>
      </p:sp>
      <p:grpSp>
        <p:nvGrpSpPr>
          <p:cNvPr id="77" name="Group 76"/>
          <p:cNvGrpSpPr/>
          <p:nvPr/>
        </p:nvGrpSpPr>
        <p:grpSpPr>
          <a:xfrm>
            <a:off x="4335718" y="3892774"/>
            <a:ext cx="1781299" cy="289262"/>
            <a:chOff x="6780810" y="2200744"/>
            <a:chExt cx="1781299" cy="289262"/>
          </a:xfrm>
        </p:grpSpPr>
        <p:cxnSp>
          <p:nvCxnSpPr>
            <p:cNvPr id="78" name="Straight Connector 77"/>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5" name="TextBox 84"/>
          <p:cNvSpPr txBox="1"/>
          <p:nvPr/>
        </p:nvSpPr>
        <p:spPr>
          <a:xfrm>
            <a:off x="6117017" y="3980753"/>
            <a:ext cx="255198" cy="369332"/>
          </a:xfrm>
          <a:prstGeom prst="rect">
            <a:avLst/>
          </a:prstGeom>
          <a:noFill/>
        </p:spPr>
        <p:txBody>
          <a:bodyPr wrap="none" rtlCol="0">
            <a:spAutoFit/>
          </a:bodyPr>
          <a:lstStyle/>
          <a:p>
            <a:r>
              <a:rPr lang="en-US" i="1" dirty="0" smtClean="0"/>
              <a:t>f</a:t>
            </a:r>
            <a:endParaRPr lang="en-US" i="1" dirty="0"/>
          </a:p>
        </p:txBody>
      </p:sp>
      <p:sp>
        <p:nvSpPr>
          <p:cNvPr id="86" name="TextBox 85"/>
          <p:cNvSpPr txBox="1"/>
          <p:nvPr/>
        </p:nvSpPr>
        <p:spPr>
          <a:xfrm>
            <a:off x="5036605" y="5874321"/>
            <a:ext cx="941283" cy="369332"/>
          </a:xfrm>
          <a:prstGeom prst="rect">
            <a:avLst/>
          </a:prstGeom>
          <a:noFill/>
        </p:spPr>
        <p:txBody>
          <a:bodyPr wrap="none" rtlCol="0">
            <a:spAutoFit/>
          </a:bodyPr>
          <a:lstStyle/>
          <a:p>
            <a:r>
              <a:rPr lang="en-US" i="1" dirty="0" smtClean="0"/>
              <a:t>Slot n+1</a:t>
            </a:r>
            <a:endParaRPr lang="en-US" i="1" dirty="0"/>
          </a:p>
        </p:txBody>
      </p:sp>
      <p:sp>
        <p:nvSpPr>
          <p:cNvPr id="88" name="Freeform 87"/>
          <p:cNvSpPr/>
          <p:nvPr/>
        </p:nvSpPr>
        <p:spPr>
          <a:xfrm>
            <a:off x="6798432" y="4015152"/>
            <a:ext cx="616449" cy="164984"/>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7431529" y="5428044"/>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p:cNvGrpSpPr/>
          <p:nvPr/>
        </p:nvGrpSpPr>
        <p:grpSpPr>
          <a:xfrm>
            <a:off x="6721107" y="5331962"/>
            <a:ext cx="1781299" cy="289262"/>
            <a:chOff x="6780810" y="2200744"/>
            <a:chExt cx="1781299" cy="289262"/>
          </a:xfrm>
        </p:grpSpPr>
        <p:cxnSp>
          <p:nvCxnSpPr>
            <p:cNvPr id="91" name="Straight Connector 90"/>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TextBox 97"/>
          <p:cNvSpPr txBox="1"/>
          <p:nvPr/>
        </p:nvSpPr>
        <p:spPr>
          <a:xfrm>
            <a:off x="8502406" y="5419941"/>
            <a:ext cx="255198" cy="369332"/>
          </a:xfrm>
          <a:prstGeom prst="rect">
            <a:avLst/>
          </a:prstGeom>
          <a:noFill/>
        </p:spPr>
        <p:txBody>
          <a:bodyPr wrap="none" rtlCol="0">
            <a:spAutoFit/>
          </a:bodyPr>
          <a:lstStyle/>
          <a:p>
            <a:r>
              <a:rPr lang="en-US" i="1" dirty="0" smtClean="0"/>
              <a:t>f</a:t>
            </a:r>
            <a:endParaRPr lang="en-US" i="1" dirty="0"/>
          </a:p>
        </p:txBody>
      </p:sp>
      <p:cxnSp>
        <p:nvCxnSpPr>
          <p:cNvPr id="99" name="Straight Connector 98"/>
          <p:cNvCxnSpPr/>
          <p:nvPr/>
        </p:nvCxnSpPr>
        <p:spPr>
          <a:xfrm>
            <a:off x="8851101" y="3844162"/>
            <a:ext cx="0" cy="199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Freeform 99"/>
          <p:cNvSpPr/>
          <p:nvPr/>
        </p:nvSpPr>
        <p:spPr>
          <a:xfrm>
            <a:off x="7432452" y="4745556"/>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p:cNvGrpSpPr/>
          <p:nvPr/>
        </p:nvGrpSpPr>
        <p:grpSpPr>
          <a:xfrm>
            <a:off x="6722432" y="4649474"/>
            <a:ext cx="1781299" cy="289262"/>
            <a:chOff x="6780810" y="2200744"/>
            <a:chExt cx="1781299" cy="289262"/>
          </a:xfrm>
        </p:grpSpPr>
        <p:cxnSp>
          <p:nvCxnSpPr>
            <p:cNvPr id="102" name="Straight Connector 101"/>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p:cNvSpPr txBox="1"/>
          <p:nvPr/>
        </p:nvSpPr>
        <p:spPr>
          <a:xfrm>
            <a:off x="8503731" y="4737453"/>
            <a:ext cx="255198" cy="369332"/>
          </a:xfrm>
          <a:prstGeom prst="rect">
            <a:avLst/>
          </a:prstGeom>
          <a:noFill/>
        </p:spPr>
        <p:txBody>
          <a:bodyPr wrap="none" rtlCol="0">
            <a:spAutoFit/>
          </a:bodyPr>
          <a:lstStyle/>
          <a:p>
            <a:r>
              <a:rPr lang="en-US" i="1" dirty="0" smtClean="0"/>
              <a:t>f</a:t>
            </a:r>
            <a:endParaRPr lang="en-US" i="1" dirty="0"/>
          </a:p>
        </p:txBody>
      </p:sp>
      <p:grpSp>
        <p:nvGrpSpPr>
          <p:cNvPr id="110" name="Group 109"/>
          <p:cNvGrpSpPr/>
          <p:nvPr/>
        </p:nvGrpSpPr>
        <p:grpSpPr>
          <a:xfrm>
            <a:off x="6746287" y="3894099"/>
            <a:ext cx="1781299" cy="289262"/>
            <a:chOff x="6780810" y="2200744"/>
            <a:chExt cx="1781299" cy="289262"/>
          </a:xfrm>
        </p:grpSpPr>
        <p:cxnSp>
          <p:nvCxnSpPr>
            <p:cNvPr id="111" name="Straight Connector 110"/>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8527586" y="3982078"/>
            <a:ext cx="255198" cy="369332"/>
          </a:xfrm>
          <a:prstGeom prst="rect">
            <a:avLst/>
          </a:prstGeom>
          <a:noFill/>
        </p:spPr>
        <p:txBody>
          <a:bodyPr wrap="none" rtlCol="0">
            <a:spAutoFit/>
          </a:bodyPr>
          <a:lstStyle/>
          <a:p>
            <a:r>
              <a:rPr lang="en-US" i="1" dirty="0" smtClean="0"/>
              <a:t>f</a:t>
            </a:r>
            <a:endParaRPr lang="en-US" i="1" dirty="0"/>
          </a:p>
        </p:txBody>
      </p:sp>
      <p:sp>
        <p:nvSpPr>
          <p:cNvPr id="119" name="TextBox 118"/>
          <p:cNvSpPr txBox="1"/>
          <p:nvPr/>
        </p:nvSpPr>
        <p:spPr>
          <a:xfrm>
            <a:off x="7447174" y="5875646"/>
            <a:ext cx="941283" cy="369332"/>
          </a:xfrm>
          <a:prstGeom prst="rect">
            <a:avLst/>
          </a:prstGeom>
          <a:noFill/>
        </p:spPr>
        <p:txBody>
          <a:bodyPr wrap="none" rtlCol="0">
            <a:spAutoFit/>
          </a:bodyPr>
          <a:lstStyle/>
          <a:p>
            <a:r>
              <a:rPr lang="en-US" i="1" dirty="0" smtClean="0"/>
              <a:t>Slot n+2</a:t>
            </a:r>
            <a:endParaRPr lang="en-US" i="1" dirty="0"/>
          </a:p>
        </p:txBody>
      </p:sp>
      <p:pic>
        <p:nvPicPr>
          <p:cNvPr id="120" name="Picture 6" descr="AR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4" descr="\\tomahawk\Users\Fac_Staff\aamanna\Private\Documents\Proposals\ICTAS-WatVT\Logos\WVTLogo_large-v2_Sept2008.gif"/>
          <p:cNvPicPr>
            <a:picLocks noChangeAspect="1" noChangeArrowheads="1"/>
          </p:cNvPicPr>
          <p:nvPr/>
        </p:nvPicPr>
        <p:blipFill>
          <a:blip r:embed="rId3" cstate="print"/>
          <a:srcRect/>
          <a:stretch>
            <a:fillRect/>
          </a:stretch>
        </p:blipFill>
        <p:spPr bwMode="auto">
          <a:xfrm>
            <a:off x="9291122" y="119516"/>
            <a:ext cx="2764631" cy="718910"/>
          </a:xfrm>
          <a:prstGeom prst="rect">
            <a:avLst/>
          </a:prstGeom>
          <a:noFill/>
          <a:ln w="9525">
            <a:noFill/>
            <a:miter lim="800000"/>
            <a:headEnd/>
            <a:tailEnd/>
          </a:ln>
        </p:spPr>
      </p:pic>
      <p:sp>
        <p:nvSpPr>
          <p:cNvPr id="122" name="Arc 121"/>
          <p:cNvSpPr/>
          <p:nvPr/>
        </p:nvSpPr>
        <p:spPr>
          <a:xfrm>
            <a:off x="3450866" y="4350085"/>
            <a:ext cx="1932620" cy="663313"/>
          </a:xfrm>
          <a:prstGeom prst="arc">
            <a:avLst>
              <a:gd name="adj1" fmla="val 11029147"/>
              <a:gd name="adj2" fmla="val 2136170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Arc 122"/>
          <p:cNvSpPr/>
          <p:nvPr/>
        </p:nvSpPr>
        <p:spPr>
          <a:xfrm>
            <a:off x="3491953" y="5067023"/>
            <a:ext cx="1932620" cy="663313"/>
          </a:xfrm>
          <a:prstGeom prst="arc">
            <a:avLst>
              <a:gd name="adj1" fmla="val 11029147"/>
              <a:gd name="adj2" fmla="val 2136170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Arc 123"/>
          <p:cNvSpPr/>
          <p:nvPr/>
        </p:nvSpPr>
        <p:spPr>
          <a:xfrm>
            <a:off x="5702411" y="4311654"/>
            <a:ext cx="1932620" cy="663313"/>
          </a:xfrm>
          <a:prstGeom prst="arc">
            <a:avLst>
              <a:gd name="adj1" fmla="val 11029147"/>
              <a:gd name="adj2" fmla="val 2136170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Arc 124"/>
          <p:cNvSpPr/>
          <p:nvPr/>
        </p:nvSpPr>
        <p:spPr>
          <a:xfrm>
            <a:off x="5695789" y="5060403"/>
            <a:ext cx="1932620" cy="663313"/>
          </a:xfrm>
          <a:prstGeom prst="arc">
            <a:avLst>
              <a:gd name="adj1" fmla="val 11029147"/>
              <a:gd name="adj2" fmla="val 2136170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54884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Interferer</a:t>
            </a:r>
          </a:p>
        </p:txBody>
      </p:sp>
      <p:sp>
        <p:nvSpPr>
          <p:cNvPr id="3" name="Content Placeholder 2"/>
          <p:cNvSpPr>
            <a:spLocks noGrp="1"/>
          </p:cNvSpPr>
          <p:nvPr>
            <p:ph idx="1"/>
          </p:nvPr>
        </p:nvSpPr>
        <p:spPr>
          <a:xfrm>
            <a:off x="7913915" y="1845734"/>
            <a:ext cx="3750648" cy="4023360"/>
          </a:xfrm>
        </p:spPr>
        <p:txBody>
          <a:bodyPr/>
          <a:lstStyle/>
          <a:p>
            <a:pPr lvl="1"/>
            <a:r>
              <a:rPr lang="en-US" dirty="0"/>
              <a:t>The radar learns </a:t>
            </a:r>
          </a:p>
          <a:p>
            <a:pPr lvl="2"/>
            <a:r>
              <a:rPr lang="en-US" dirty="0"/>
              <a:t>Specific structure of interference</a:t>
            </a:r>
          </a:p>
          <a:p>
            <a:pPr lvl="2"/>
            <a:r>
              <a:rPr lang="en-US" dirty="0"/>
              <a:t>Avoid interference when target is farther away</a:t>
            </a:r>
          </a:p>
          <a:p>
            <a:pPr lvl="2"/>
            <a:r>
              <a:rPr lang="en-US" dirty="0"/>
              <a:t>Occupy max bandwidth (i.e., ignore interference) when target is closer</a:t>
            </a:r>
          </a:p>
          <a:p>
            <a:pPr lvl="2"/>
            <a:endParaRPr lang="en-US" dirty="0"/>
          </a:p>
          <a:p>
            <a:pPr lvl="1"/>
            <a:r>
              <a:rPr lang="en-US" dirty="0"/>
              <a:t>When the target is closer, radar trades excess SINR to increase bandwidth</a:t>
            </a:r>
          </a:p>
          <a:p>
            <a:pPr lvl="1"/>
            <a:endParaRPr lang="en-US" dirty="0"/>
          </a:p>
          <a:p>
            <a:pPr lvl="1"/>
            <a:r>
              <a:rPr lang="en-US" dirty="0"/>
              <a:t>Specific behavior dictated by reward structure</a:t>
            </a:r>
          </a:p>
        </p:txBody>
      </p:sp>
      <p:sp>
        <p:nvSpPr>
          <p:cNvPr id="4" name="Slide Number Placeholder 3"/>
          <p:cNvSpPr>
            <a:spLocks noGrp="1"/>
          </p:cNvSpPr>
          <p:nvPr>
            <p:ph type="sldNum" sz="quarter" idx="12"/>
          </p:nvPr>
        </p:nvSpPr>
        <p:spPr/>
        <p:txBody>
          <a:bodyPr/>
          <a:lstStyle/>
          <a:p>
            <a:fld id="{DF35D6CF-51CE-4B1A-BE40-A7EEAFBDE8B0}" type="slidenum">
              <a:rPr lang="en-US" smtClean="0"/>
              <a:t>14</a:t>
            </a:fld>
            <a:endParaRPr lang="en-US"/>
          </a:p>
        </p:txBody>
      </p:sp>
      <p:pic>
        <p:nvPicPr>
          <p:cNvPr id="5" name="Picture 4"/>
          <p:cNvPicPr>
            <a:picLocks noChangeAspect="1"/>
          </p:cNvPicPr>
          <p:nvPr/>
        </p:nvPicPr>
        <p:blipFill rotWithShape="1">
          <a:blip r:embed="rId2"/>
          <a:srcRect l="35484" t="24516" r="9597" b="8531"/>
          <a:stretch/>
        </p:blipFill>
        <p:spPr>
          <a:xfrm>
            <a:off x="772816" y="1796574"/>
            <a:ext cx="6509727" cy="4464097"/>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
        <p:nvSpPr>
          <p:cNvPr id="8" name="TextBox 7"/>
          <p:cNvSpPr txBox="1"/>
          <p:nvPr/>
        </p:nvSpPr>
        <p:spPr>
          <a:xfrm>
            <a:off x="1054082" y="5869094"/>
            <a:ext cx="1084977" cy="369332"/>
          </a:xfrm>
          <a:prstGeom prst="rect">
            <a:avLst/>
          </a:prstGeom>
          <a:noFill/>
        </p:spPr>
        <p:txBody>
          <a:bodyPr wrap="none" rtlCol="0">
            <a:spAutoFit/>
          </a:bodyPr>
          <a:lstStyle/>
          <a:p>
            <a:r>
              <a:rPr lang="en-US" dirty="0"/>
              <a:t>Interferer</a:t>
            </a:r>
          </a:p>
        </p:txBody>
      </p:sp>
      <p:cxnSp>
        <p:nvCxnSpPr>
          <p:cNvPr id="10" name="Straight Arrow Connector 9"/>
          <p:cNvCxnSpPr>
            <a:stCxn id="8" idx="0"/>
          </p:cNvCxnSpPr>
          <p:nvPr/>
        </p:nvCxnSpPr>
        <p:spPr>
          <a:xfrm flipV="1">
            <a:off x="1596571" y="5344886"/>
            <a:ext cx="0" cy="5242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26387" y="5872773"/>
            <a:ext cx="732893" cy="369332"/>
          </a:xfrm>
          <a:prstGeom prst="rect">
            <a:avLst/>
          </a:prstGeom>
          <a:noFill/>
        </p:spPr>
        <p:txBody>
          <a:bodyPr wrap="none" rtlCol="0">
            <a:spAutoFit/>
          </a:bodyPr>
          <a:lstStyle/>
          <a:p>
            <a:r>
              <a:rPr lang="en-US" dirty="0"/>
              <a:t>Radar</a:t>
            </a:r>
          </a:p>
        </p:txBody>
      </p:sp>
      <p:cxnSp>
        <p:nvCxnSpPr>
          <p:cNvPr id="12" name="Straight Arrow Connector 11"/>
          <p:cNvCxnSpPr>
            <a:stCxn id="11" idx="0"/>
          </p:cNvCxnSpPr>
          <p:nvPr/>
        </p:nvCxnSpPr>
        <p:spPr>
          <a:xfrm flipV="1">
            <a:off x="2492834" y="5348565"/>
            <a:ext cx="0" cy="5242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25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Intermittent Interference (10%)</a:t>
            </a:r>
          </a:p>
        </p:txBody>
      </p:sp>
      <p:sp>
        <p:nvSpPr>
          <p:cNvPr id="3" name="Content Placeholder 2"/>
          <p:cNvSpPr>
            <a:spLocks noGrp="1"/>
          </p:cNvSpPr>
          <p:nvPr>
            <p:ph idx="1"/>
          </p:nvPr>
        </p:nvSpPr>
        <p:spPr>
          <a:xfrm>
            <a:off x="7951303" y="1845734"/>
            <a:ext cx="3943847" cy="4023360"/>
          </a:xfrm>
        </p:spPr>
        <p:txBody>
          <a:bodyPr/>
          <a:lstStyle/>
          <a:p>
            <a:pPr>
              <a:buFont typeface="Arial" panose="020B0604020202020204" pitchFamily="34" charset="0"/>
              <a:buChar char="•"/>
            </a:pPr>
            <a:r>
              <a:rPr lang="en-US" dirty="0"/>
              <a:t>  Learns that interference is not common</a:t>
            </a:r>
          </a:p>
          <a:p>
            <a:pPr>
              <a:buFont typeface="Arial" panose="020B0604020202020204" pitchFamily="34" charset="0"/>
              <a:buChar char="•"/>
            </a:pPr>
            <a:r>
              <a:rPr lang="en-US" dirty="0"/>
              <a:t>  Best long-term behavior is to occupy entire band and suffer occasional SINR loss</a:t>
            </a:r>
          </a:p>
          <a:p>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15</a:t>
            </a:fld>
            <a:endParaRPr lang="en-US"/>
          </a:p>
        </p:txBody>
      </p:sp>
      <p:pic>
        <p:nvPicPr>
          <p:cNvPr id="5" name="Picture 4"/>
          <p:cNvPicPr>
            <a:picLocks noChangeAspect="1"/>
          </p:cNvPicPr>
          <p:nvPr/>
        </p:nvPicPr>
        <p:blipFill rotWithShape="1">
          <a:blip r:embed="rId2"/>
          <a:srcRect l="35727" t="24946" r="9354" b="8817"/>
          <a:stretch/>
        </p:blipFill>
        <p:spPr>
          <a:xfrm>
            <a:off x="904567" y="1845734"/>
            <a:ext cx="6473598" cy="4391780"/>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3285784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Intermittent Interference (90%)</a:t>
            </a:r>
          </a:p>
        </p:txBody>
      </p:sp>
      <p:sp>
        <p:nvSpPr>
          <p:cNvPr id="3" name="Content Placeholder 2"/>
          <p:cNvSpPr>
            <a:spLocks noGrp="1"/>
          </p:cNvSpPr>
          <p:nvPr>
            <p:ph idx="1"/>
          </p:nvPr>
        </p:nvSpPr>
        <p:spPr>
          <a:xfrm>
            <a:off x="8209935" y="1845734"/>
            <a:ext cx="3845818" cy="4023360"/>
          </a:xfrm>
        </p:spPr>
        <p:txBody>
          <a:bodyPr/>
          <a:lstStyle/>
          <a:p>
            <a:pPr>
              <a:buFont typeface="Arial" panose="020B0604020202020204" pitchFamily="34" charset="0"/>
              <a:buChar char="•"/>
            </a:pPr>
            <a:r>
              <a:rPr lang="en-US" dirty="0"/>
              <a:t>  Learns that interference is common</a:t>
            </a:r>
          </a:p>
          <a:p>
            <a:pPr>
              <a:buFont typeface="Arial" panose="020B0604020202020204" pitchFamily="34" charset="0"/>
              <a:buChar char="•"/>
            </a:pPr>
            <a:r>
              <a:rPr lang="en-US" dirty="0"/>
              <a:t>  Treats interference as if it were always present</a:t>
            </a:r>
          </a:p>
          <a:p>
            <a:pPr>
              <a:buFont typeface="Arial" panose="020B0604020202020204" pitchFamily="34" charset="0"/>
              <a:buChar char="•"/>
            </a:pPr>
            <a:r>
              <a:rPr lang="en-US" dirty="0"/>
              <a:t>  Avoids the interference band until range is below some threshold</a:t>
            </a:r>
          </a:p>
        </p:txBody>
      </p:sp>
      <p:sp>
        <p:nvSpPr>
          <p:cNvPr id="4" name="Slide Number Placeholder 3"/>
          <p:cNvSpPr>
            <a:spLocks noGrp="1"/>
          </p:cNvSpPr>
          <p:nvPr>
            <p:ph type="sldNum" sz="quarter" idx="12"/>
          </p:nvPr>
        </p:nvSpPr>
        <p:spPr/>
        <p:txBody>
          <a:bodyPr/>
          <a:lstStyle/>
          <a:p>
            <a:fld id="{DF35D6CF-51CE-4B1A-BE40-A7EEAFBDE8B0}" type="slidenum">
              <a:rPr lang="en-US" smtClean="0"/>
              <a:t>16</a:t>
            </a:fld>
            <a:endParaRPr lang="en-US"/>
          </a:p>
        </p:txBody>
      </p:sp>
      <p:pic>
        <p:nvPicPr>
          <p:cNvPr id="6" name="Picture 5"/>
          <p:cNvPicPr>
            <a:picLocks noChangeAspect="1"/>
          </p:cNvPicPr>
          <p:nvPr/>
        </p:nvPicPr>
        <p:blipFill rotWithShape="1">
          <a:blip r:embed="rId2"/>
          <a:srcRect l="35081" t="24803" r="9919" b="8817"/>
          <a:stretch/>
        </p:blipFill>
        <p:spPr>
          <a:xfrm>
            <a:off x="1002890" y="1830030"/>
            <a:ext cx="6515510" cy="4423287"/>
          </a:xfrm>
          <a:prstGeom prst="rect">
            <a:avLst/>
          </a:prstGeom>
        </p:spPr>
      </p:pic>
      <p:pic>
        <p:nvPicPr>
          <p:cNvPr id="7"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10853534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p:nvSpPr>
          <p:cNvPr id="37" name="Freeform 36"/>
          <p:cNvSpPr/>
          <p:nvPr/>
        </p:nvSpPr>
        <p:spPr>
          <a:xfrm>
            <a:off x="7490446" y="3486366"/>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Sawtooth</a:t>
            </a:r>
            <a:r>
              <a:rPr lang="en-US" dirty="0" smtClean="0"/>
              <a:t> Interference Pattern</a:t>
            </a:r>
            <a:endParaRPr lang="en-US" dirty="0"/>
          </a:p>
        </p:txBody>
      </p:sp>
      <p:sp>
        <p:nvSpPr>
          <p:cNvPr id="3" name="Content Placeholder 2"/>
          <p:cNvSpPr>
            <a:spLocks noGrp="1"/>
          </p:cNvSpPr>
          <p:nvPr>
            <p:ph idx="1"/>
          </p:nvPr>
        </p:nvSpPr>
        <p:spPr>
          <a:xfrm>
            <a:off x="9535886" y="1845734"/>
            <a:ext cx="2422566" cy="4023360"/>
          </a:xfrm>
        </p:spPr>
        <p:txBody>
          <a:bodyPr/>
          <a:lstStyle/>
          <a:p>
            <a:r>
              <a:rPr lang="en-US" dirty="0" smtClean="0"/>
              <a:t>Interference Behavior</a:t>
            </a:r>
            <a:endParaRPr lang="en-US" dirty="0"/>
          </a:p>
        </p:txBody>
      </p:sp>
      <p:sp>
        <p:nvSpPr>
          <p:cNvPr id="40" name="Freeform 39"/>
          <p:cNvSpPr/>
          <p:nvPr/>
        </p:nvSpPr>
        <p:spPr>
          <a:xfrm>
            <a:off x="7481272" y="3491965"/>
            <a:ext cx="1044763" cy="1896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alpha val="76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F35D6CF-51CE-4B1A-BE40-A7EEAFBDE8B0}" type="slidenum">
              <a:rPr lang="en-US" smtClean="0"/>
              <a:t>17</a:t>
            </a:fld>
            <a:endParaRPr lang="en-US"/>
          </a:p>
        </p:txBody>
      </p:sp>
      <p:pic>
        <p:nvPicPr>
          <p:cNvPr id="5" name="Picture 4"/>
          <p:cNvPicPr>
            <a:picLocks noChangeAspect="1"/>
          </p:cNvPicPr>
          <p:nvPr/>
        </p:nvPicPr>
        <p:blipFill rotWithShape="1">
          <a:blip r:embed="rId2"/>
          <a:srcRect l="56689" t="30612" r="28798" b="46011"/>
          <a:stretch/>
        </p:blipFill>
        <p:spPr>
          <a:xfrm>
            <a:off x="8654825" y="2486122"/>
            <a:ext cx="3394671" cy="3075710"/>
          </a:xfrm>
          <a:prstGeom prst="rect">
            <a:avLst/>
          </a:prstGeom>
        </p:spPr>
      </p:pic>
      <p:pic>
        <p:nvPicPr>
          <p:cNvPr id="6" name="Picture 5"/>
          <p:cNvPicPr>
            <a:picLocks noChangeAspect="1"/>
          </p:cNvPicPr>
          <p:nvPr/>
        </p:nvPicPr>
        <p:blipFill rotWithShape="1">
          <a:blip r:embed="rId3"/>
          <a:srcRect l="46558" t="31862" r="18864" b="22771"/>
          <a:stretch/>
        </p:blipFill>
        <p:spPr>
          <a:xfrm>
            <a:off x="510636" y="1784860"/>
            <a:ext cx="6080169" cy="4487336"/>
          </a:xfrm>
          <a:prstGeom prst="rect">
            <a:avLst/>
          </a:prstGeom>
        </p:spPr>
      </p:pic>
      <p:sp>
        <p:nvSpPr>
          <p:cNvPr id="16" name="Freeform 15"/>
          <p:cNvSpPr/>
          <p:nvPr/>
        </p:nvSpPr>
        <p:spPr>
          <a:xfrm>
            <a:off x="8206447" y="2288875"/>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7850038" y="2290590"/>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7987314" y="2386927"/>
            <a:ext cx="373662"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805532" y="2288723"/>
            <a:ext cx="995623" cy="193516"/>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780810" y="2200744"/>
            <a:ext cx="1781299" cy="289262"/>
            <a:chOff x="6780810" y="2200744"/>
            <a:chExt cx="1781299" cy="289262"/>
          </a:xfrm>
        </p:grpSpPr>
        <p:cxnSp>
          <p:nvCxnSpPr>
            <p:cNvPr id="8" name="Straight Connector 7"/>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Freeform 21"/>
          <p:cNvSpPr/>
          <p:nvPr/>
        </p:nvSpPr>
        <p:spPr>
          <a:xfrm>
            <a:off x="7849885" y="2896890"/>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7493476" y="2898605"/>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7630752" y="2994942"/>
            <a:ext cx="373662"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6805533" y="2896738"/>
            <a:ext cx="646194" cy="1896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6780810" y="2808759"/>
            <a:ext cx="1781747" cy="289262"/>
            <a:chOff x="6780810" y="2200744"/>
            <a:chExt cx="1781747" cy="289262"/>
          </a:xfrm>
        </p:grpSpPr>
        <p:cxnSp>
          <p:nvCxnSpPr>
            <p:cNvPr id="27" name="Straight Connector 26"/>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5625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Freeform 37"/>
          <p:cNvSpPr/>
          <p:nvPr/>
        </p:nvSpPr>
        <p:spPr>
          <a:xfrm>
            <a:off x="7134037" y="3488081"/>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H="1">
            <a:off x="7271313" y="3584418"/>
            <a:ext cx="373662"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777933" y="3398235"/>
            <a:ext cx="1781299" cy="289262"/>
            <a:chOff x="6780810" y="2200744"/>
            <a:chExt cx="1781299" cy="289262"/>
          </a:xfrm>
        </p:grpSpPr>
        <p:cxnSp>
          <p:nvCxnSpPr>
            <p:cNvPr id="42" name="Straight Connector 41"/>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5568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Freeform 48"/>
          <p:cNvSpPr/>
          <p:nvPr/>
        </p:nvSpPr>
        <p:spPr>
          <a:xfrm>
            <a:off x="7154011" y="3960822"/>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7154012" y="3966420"/>
            <a:ext cx="1374898" cy="201573"/>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alpha val="76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6797602" y="3962537"/>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flipH="1">
            <a:off x="6934878" y="4058874"/>
            <a:ext cx="373662"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6780807" y="3872691"/>
            <a:ext cx="1781299" cy="289262"/>
            <a:chOff x="6780810" y="2200744"/>
            <a:chExt cx="1781299" cy="289262"/>
          </a:xfrm>
        </p:grpSpPr>
        <p:cxnSp>
          <p:nvCxnSpPr>
            <p:cNvPr id="54" name="Straight Connector 53"/>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5568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Freeform 60"/>
          <p:cNvSpPr/>
          <p:nvPr/>
        </p:nvSpPr>
        <p:spPr>
          <a:xfrm>
            <a:off x="6780198" y="4593426"/>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811282" y="4599025"/>
            <a:ext cx="1382847" cy="210326"/>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alpha val="76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8206589" y="4595141"/>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a:off x="6944853" y="4693193"/>
            <a:ext cx="14161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6780807" y="4505295"/>
            <a:ext cx="1781299" cy="289262"/>
            <a:chOff x="6780810" y="2200744"/>
            <a:chExt cx="1781299" cy="289262"/>
          </a:xfrm>
        </p:grpSpPr>
        <p:cxnSp>
          <p:nvCxnSpPr>
            <p:cNvPr id="66" name="Straight Connector 65"/>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5568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Freeform 75"/>
          <p:cNvSpPr/>
          <p:nvPr/>
        </p:nvSpPr>
        <p:spPr>
          <a:xfrm>
            <a:off x="8196287" y="5355073"/>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7839878" y="5356788"/>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p:nvPr/>
        </p:nvCxnSpPr>
        <p:spPr>
          <a:xfrm flipH="1">
            <a:off x="7977154" y="5453125"/>
            <a:ext cx="373662"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Freeform 78"/>
          <p:cNvSpPr/>
          <p:nvPr/>
        </p:nvSpPr>
        <p:spPr>
          <a:xfrm>
            <a:off x="6795372" y="5354921"/>
            <a:ext cx="995623" cy="193516"/>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6770650" y="5266942"/>
            <a:ext cx="1781299" cy="289262"/>
            <a:chOff x="6780810" y="2200744"/>
            <a:chExt cx="1781299" cy="289262"/>
          </a:xfrm>
        </p:grpSpPr>
        <p:cxnSp>
          <p:nvCxnSpPr>
            <p:cNvPr id="81" name="Straight Connector 80"/>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Freeform 88"/>
          <p:cNvSpPr/>
          <p:nvPr/>
        </p:nvSpPr>
        <p:spPr>
          <a:xfrm>
            <a:off x="8953346" y="5828463"/>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10381371" y="5670206"/>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10058658" y="6023995"/>
            <a:ext cx="995623" cy="193516"/>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8591361" y="5964570"/>
            <a:ext cx="1327864" cy="369332"/>
          </a:xfrm>
          <a:prstGeom prst="rect">
            <a:avLst/>
          </a:prstGeom>
          <a:noFill/>
        </p:spPr>
        <p:txBody>
          <a:bodyPr wrap="none" rtlCol="0">
            <a:spAutoFit/>
          </a:bodyPr>
          <a:lstStyle/>
          <a:p>
            <a:r>
              <a:rPr lang="en-US" dirty="0" smtClean="0"/>
              <a:t>Observation</a:t>
            </a:r>
            <a:endParaRPr lang="en-US" dirty="0"/>
          </a:p>
        </p:txBody>
      </p:sp>
      <p:cxnSp>
        <p:nvCxnSpPr>
          <p:cNvPr id="94" name="Straight Arrow Connector 93"/>
          <p:cNvCxnSpPr/>
          <p:nvPr/>
        </p:nvCxnSpPr>
        <p:spPr>
          <a:xfrm flipV="1">
            <a:off x="9535886" y="5781721"/>
            <a:ext cx="757059" cy="1957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9535886" y="5977468"/>
            <a:ext cx="497154" cy="108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1047952" y="5577213"/>
            <a:ext cx="1135311" cy="369332"/>
          </a:xfrm>
          <a:prstGeom prst="rect">
            <a:avLst/>
          </a:prstGeom>
          <a:noFill/>
        </p:spPr>
        <p:txBody>
          <a:bodyPr wrap="none" rtlCol="0">
            <a:spAutoFit/>
          </a:bodyPr>
          <a:lstStyle/>
          <a:p>
            <a:r>
              <a:rPr lang="en-US" dirty="0" smtClean="0"/>
              <a:t>Next state</a:t>
            </a:r>
            <a:endParaRPr lang="en-US" dirty="0"/>
          </a:p>
        </p:txBody>
      </p:sp>
      <p:sp>
        <p:nvSpPr>
          <p:cNvPr id="99" name="TextBox 98"/>
          <p:cNvSpPr txBox="1"/>
          <p:nvPr/>
        </p:nvSpPr>
        <p:spPr>
          <a:xfrm>
            <a:off x="11056689" y="5892541"/>
            <a:ext cx="788999" cy="369332"/>
          </a:xfrm>
          <a:prstGeom prst="rect">
            <a:avLst/>
          </a:prstGeom>
          <a:noFill/>
        </p:spPr>
        <p:txBody>
          <a:bodyPr wrap="none" rtlCol="0">
            <a:spAutoFit/>
          </a:bodyPr>
          <a:lstStyle/>
          <a:p>
            <a:r>
              <a:rPr lang="en-US" dirty="0" smtClean="0"/>
              <a:t>Action</a:t>
            </a:r>
            <a:endParaRPr lang="en-US" dirty="0"/>
          </a:p>
        </p:txBody>
      </p:sp>
      <p:sp>
        <p:nvSpPr>
          <p:cNvPr id="100" name="TextBox 99"/>
          <p:cNvSpPr txBox="1"/>
          <p:nvPr/>
        </p:nvSpPr>
        <p:spPr>
          <a:xfrm>
            <a:off x="9458502" y="5602595"/>
            <a:ext cx="753283" cy="276999"/>
          </a:xfrm>
          <a:prstGeom prst="rect">
            <a:avLst/>
          </a:prstGeom>
          <a:noFill/>
        </p:spPr>
        <p:txBody>
          <a:bodyPr wrap="none" rtlCol="0">
            <a:spAutoFit/>
          </a:bodyPr>
          <a:lstStyle/>
          <a:p>
            <a:r>
              <a:rPr lang="en-US" sz="1200" dirty="0" smtClean="0"/>
              <a:t>Precedes</a:t>
            </a:r>
            <a:endParaRPr lang="en-US" dirty="0"/>
          </a:p>
        </p:txBody>
      </p:sp>
      <p:sp>
        <p:nvSpPr>
          <p:cNvPr id="101" name="Rectangle 100"/>
          <p:cNvSpPr/>
          <p:nvPr/>
        </p:nvSpPr>
        <p:spPr>
          <a:xfrm>
            <a:off x="8654825" y="5576963"/>
            <a:ext cx="3528438" cy="684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6" descr="AR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descr="\\tomahawk\Users\Fac_Staff\aamanna\Private\Documents\Proposals\ICTAS-WatVT\Logos\WVTLogo_large-v2_Sept2008.gif"/>
          <p:cNvPicPr>
            <a:picLocks noChangeAspect="1" noChangeArrowheads="1"/>
          </p:cNvPicPr>
          <p:nvPr/>
        </p:nvPicPr>
        <p:blipFill>
          <a:blip r:embed="rId5"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1370574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Triangle Sweep</a:t>
            </a:r>
          </a:p>
        </p:txBody>
      </p:sp>
      <p:sp>
        <p:nvSpPr>
          <p:cNvPr id="3" name="Content Placeholder 2"/>
          <p:cNvSpPr>
            <a:spLocks noGrp="1"/>
          </p:cNvSpPr>
          <p:nvPr>
            <p:ph idx="1"/>
          </p:nvPr>
        </p:nvSpPr>
        <p:spPr>
          <a:xfrm>
            <a:off x="9645444" y="2288186"/>
            <a:ext cx="2305665" cy="4023360"/>
          </a:xfrm>
        </p:spPr>
        <p:txBody>
          <a:bodyPr/>
          <a:lstStyle/>
          <a:p>
            <a:r>
              <a:rPr lang="en-US" dirty="0"/>
              <a:t>Interference behavior</a:t>
            </a:r>
          </a:p>
        </p:txBody>
      </p:sp>
      <p:sp>
        <p:nvSpPr>
          <p:cNvPr id="4" name="Slide Number Placeholder 3"/>
          <p:cNvSpPr>
            <a:spLocks noGrp="1"/>
          </p:cNvSpPr>
          <p:nvPr>
            <p:ph type="sldNum" sz="quarter" idx="12"/>
          </p:nvPr>
        </p:nvSpPr>
        <p:spPr/>
        <p:txBody>
          <a:bodyPr/>
          <a:lstStyle/>
          <a:p>
            <a:fld id="{DF35D6CF-51CE-4B1A-BE40-A7EEAFBDE8B0}" type="slidenum">
              <a:rPr lang="en-US" smtClean="0"/>
              <a:t>18</a:t>
            </a:fld>
            <a:endParaRPr lang="en-US"/>
          </a:p>
        </p:txBody>
      </p:sp>
      <p:pic>
        <p:nvPicPr>
          <p:cNvPr id="5" name="Picture 4"/>
          <p:cNvPicPr>
            <a:picLocks noChangeAspect="1"/>
          </p:cNvPicPr>
          <p:nvPr/>
        </p:nvPicPr>
        <p:blipFill rotWithShape="1">
          <a:blip r:embed="rId2"/>
          <a:srcRect l="33791" t="27527" r="5564" b="17563"/>
          <a:stretch/>
        </p:blipFill>
        <p:spPr>
          <a:xfrm>
            <a:off x="1097279" y="1845733"/>
            <a:ext cx="8371185" cy="4263515"/>
          </a:xfrm>
          <a:prstGeom prst="rect">
            <a:avLst/>
          </a:prstGeom>
        </p:spPr>
      </p:pic>
      <p:pic>
        <p:nvPicPr>
          <p:cNvPr id="6" name="Picture 5"/>
          <p:cNvPicPr>
            <a:picLocks noChangeAspect="1"/>
          </p:cNvPicPr>
          <p:nvPr/>
        </p:nvPicPr>
        <p:blipFill rotWithShape="1">
          <a:blip r:embed="rId3"/>
          <a:srcRect l="46855" t="25233" r="20000" b="19427"/>
          <a:stretch/>
        </p:blipFill>
        <p:spPr>
          <a:xfrm>
            <a:off x="9645444" y="3143552"/>
            <a:ext cx="1978071" cy="1857751"/>
          </a:xfrm>
          <a:prstGeom prst="rect">
            <a:avLst/>
          </a:prstGeom>
        </p:spPr>
      </p:pic>
      <p:sp>
        <p:nvSpPr>
          <p:cNvPr id="7" name="Rectangle 6"/>
          <p:cNvSpPr/>
          <p:nvPr/>
        </p:nvSpPr>
        <p:spPr>
          <a:xfrm>
            <a:off x="9645444" y="2288185"/>
            <a:ext cx="2305665" cy="3031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AR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tomahawk\Users\Fac_Staff\aamanna\Private\Documents\Proposals\ICTAS-WatVT\Logos\WVTLogo_large-v2_Sept2008.gif"/>
          <p:cNvPicPr>
            <a:picLocks noChangeAspect="1" noChangeArrowheads="1"/>
          </p:cNvPicPr>
          <p:nvPr/>
        </p:nvPicPr>
        <p:blipFill>
          <a:blip r:embed="rId5"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159240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Improvement with Increased Memory</a:t>
            </a:r>
          </a:p>
        </p:txBody>
      </p:sp>
      <p:sp>
        <p:nvSpPr>
          <p:cNvPr id="3" name="Content Placeholder 2"/>
          <p:cNvSpPr>
            <a:spLocks noGrp="1"/>
          </p:cNvSpPr>
          <p:nvPr>
            <p:ph idx="1"/>
          </p:nvPr>
        </p:nvSpPr>
        <p:spPr>
          <a:xfrm>
            <a:off x="7864410" y="2043484"/>
            <a:ext cx="3951228" cy="3825609"/>
          </a:xfrm>
        </p:spPr>
        <p:txBody>
          <a:bodyPr/>
          <a:lstStyle/>
          <a:p>
            <a:pPr>
              <a:buFont typeface="Arial" panose="020B0604020202020204" pitchFamily="34" charset="0"/>
              <a:buChar char="•"/>
            </a:pPr>
            <a:r>
              <a:rPr lang="en-US" dirty="0"/>
              <a:t>  Drops in SINR due to lack of ability to predict hopping behavior in some states</a:t>
            </a:r>
          </a:p>
          <a:p>
            <a:pPr>
              <a:buFont typeface="Arial" panose="020B0604020202020204" pitchFamily="34" charset="0"/>
              <a:buChar char="•"/>
            </a:pPr>
            <a:r>
              <a:rPr lang="en-US" dirty="0"/>
              <a:t>  Issue can be addressed by adding memory</a:t>
            </a:r>
          </a:p>
        </p:txBody>
      </p:sp>
      <p:sp>
        <p:nvSpPr>
          <p:cNvPr id="4" name="Slide Number Placeholder 3"/>
          <p:cNvSpPr>
            <a:spLocks noGrp="1"/>
          </p:cNvSpPr>
          <p:nvPr>
            <p:ph type="sldNum" sz="quarter" idx="12"/>
          </p:nvPr>
        </p:nvSpPr>
        <p:spPr/>
        <p:txBody>
          <a:bodyPr/>
          <a:lstStyle/>
          <a:p>
            <a:fld id="{DF35D6CF-51CE-4B1A-BE40-A7EEAFBDE8B0}" type="slidenum">
              <a:rPr lang="en-US" smtClean="0"/>
              <a:t>19</a:t>
            </a:fld>
            <a:endParaRPr lang="en-US"/>
          </a:p>
        </p:txBody>
      </p:sp>
      <p:pic>
        <p:nvPicPr>
          <p:cNvPr id="5" name="Picture 4"/>
          <p:cNvPicPr>
            <a:picLocks noChangeAspect="1"/>
          </p:cNvPicPr>
          <p:nvPr/>
        </p:nvPicPr>
        <p:blipFill rotWithShape="1">
          <a:blip r:embed="rId2"/>
          <a:srcRect l="33639" t="51710" r="7462" b="19304"/>
          <a:stretch/>
        </p:blipFill>
        <p:spPr>
          <a:xfrm>
            <a:off x="254441" y="2425147"/>
            <a:ext cx="7609969" cy="2496709"/>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3020217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097280" y="1845734"/>
            <a:ext cx="7951304" cy="4023360"/>
          </a:xfrm>
        </p:spPr>
        <p:txBody>
          <a:bodyPr/>
          <a:lstStyle/>
          <a:p>
            <a:pPr>
              <a:buFont typeface="Arial" panose="020B0604020202020204" pitchFamily="34" charset="0"/>
              <a:buChar char="•"/>
            </a:pPr>
            <a:r>
              <a:rPr lang="en-US" dirty="0"/>
              <a:t>   Radio spectrum is a precious resource which is getting more and  more congested</a:t>
            </a:r>
          </a:p>
          <a:p>
            <a:pPr>
              <a:buFont typeface="Arial" panose="020B0604020202020204" pitchFamily="34" charset="0"/>
              <a:buChar char="•"/>
            </a:pPr>
            <a:r>
              <a:rPr lang="en-US" dirty="0"/>
              <a:t>   Spectrum sharing between disparate services (e.g., communications and radar) is becoming a reality </a:t>
            </a:r>
          </a:p>
          <a:p>
            <a:pPr>
              <a:buFont typeface="Arial" panose="020B0604020202020204" pitchFamily="34" charset="0"/>
              <a:buChar char="•"/>
            </a:pPr>
            <a:r>
              <a:rPr lang="en-US" dirty="0"/>
              <a:t>   Cognitive radio and cognitive radar have emerged as potential solutions to the coexistence problem</a:t>
            </a:r>
          </a:p>
          <a:p>
            <a:pPr>
              <a:buFont typeface="Arial" panose="020B0604020202020204" pitchFamily="34" charset="0"/>
              <a:buChar char="•"/>
            </a:pPr>
            <a:r>
              <a:rPr lang="en-US" dirty="0"/>
              <a:t>   The concept of cognitive radar allows radars to learn (or be trained) to modify its parameters to maximized a pre-determined performance metric</a:t>
            </a:r>
          </a:p>
          <a:p>
            <a:pPr>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2</a:t>
            </a:fld>
            <a:endParaRPr lang="en-US"/>
          </a:p>
        </p:txBody>
      </p:sp>
      <p:pic>
        <p:nvPicPr>
          <p:cNvPr id="1026" name="Picture 2" descr="Image result for radar dish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403" y="1845734"/>
            <a:ext cx="2038350" cy="2238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gni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4603" y="4084109"/>
            <a:ext cx="2094737" cy="20947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tomahawk\Users\Fac_Staff\aamanna\Private\Documents\Proposals\ICTAS-WatVT\Logos\WVTLogo_large-v2_Sept2008.gif"/>
          <p:cNvPicPr>
            <a:picLocks noChangeAspect="1" noChangeArrowheads="1"/>
          </p:cNvPicPr>
          <p:nvPr/>
        </p:nvPicPr>
        <p:blipFill>
          <a:blip r:embed="rId6"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4182042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Triangle Sweep with Increased Memory</a:t>
            </a:r>
          </a:p>
        </p:txBody>
      </p:sp>
      <p:sp>
        <p:nvSpPr>
          <p:cNvPr id="3" name="Content Placeholder 2"/>
          <p:cNvSpPr>
            <a:spLocks noGrp="1"/>
          </p:cNvSpPr>
          <p:nvPr>
            <p:ph idx="1"/>
          </p:nvPr>
        </p:nvSpPr>
        <p:spPr>
          <a:xfrm>
            <a:off x="8491993" y="1845734"/>
            <a:ext cx="3563760" cy="4023360"/>
          </a:xfrm>
        </p:spPr>
        <p:txBody>
          <a:bodyPr/>
          <a:lstStyle/>
          <a:p>
            <a:pPr>
              <a:buFont typeface="Arial" panose="020B0604020202020204" pitchFamily="34" charset="0"/>
              <a:buChar char="•"/>
            </a:pPr>
            <a:r>
              <a:rPr lang="en-US" dirty="0"/>
              <a:t> Interference behavior can now be predicted</a:t>
            </a:r>
          </a:p>
          <a:p>
            <a:pPr>
              <a:buFont typeface="Arial" panose="020B0604020202020204" pitchFamily="34" charset="0"/>
              <a:buChar char="•"/>
            </a:pPr>
            <a:r>
              <a:rPr lang="en-US" dirty="0"/>
              <a:t> Allows better planning</a:t>
            </a:r>
          </a:p>
          <a:p>
            <a:pPr>
              <a:buFont typeface="Arial" panose="020B0604020202020204" pitchFamily="34" charset="0"/>
              <a:buChar char="•"/>
            </a:pPr>
            <a:r>
              <a:rPr lang="en-US" dirty="0"/>
              <a:t> Avoids interference completely</a:t>
            </a:r>
          </a:p>
          <a:p>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20</a:t>
            </a:fld>
            <a:endParaRPr lang="en-US"/>
          </a:p>
        </p:txBody>
      </p:sp>
      <p:pic>
        <p:nvPicPr>
          <p:cNvPr id="5" name="Picture 4"/>
          <p:cNvPicPr>
            <a:picLocks noChangeAspect="1"/>
          </p:cNvPicPr>
          <p:nvPr/>
        </p:nvPicPr>
        <p:blipFill rotWithShape="1">
          <a:blip r:embed="rId2"/>
          <a:srcRect l="29542" t="26551" r="2516" b="17566"/>
          <a:stretch/>
        </p:blipFill>
        <p:spPr>
          <a:xfrm>
            <a:off x="369734" y="1845734"/>
            <a:ext cx="8016845" cy="4396040"/>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559502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Pseudo-random Hopping (Length 5)</a:t>
            </a:r>
            <a:endParaRPr lang="en-US" dirty="0"/>
          </a:p>
        </p:txBody>
      </p:sp>
      <p:sp>
        <p:nvSpPr>
          <p:cNvPr id="3" name="Content Placeholder 2"/>
          <p:cNvSpPr>
            <a:spLocks noGrp="1"/>
          </p:cNvSpPr>
          <p:nvPr>
            <p:ph idx="1"/>
          </p:nvPr>
        </p:nvSpPr>
        <p:spPr>
          <a:xfrm>
            <a:off x="9088342" y="1845734"/>
            <a:ext cx="3036332" cy="4023360"/>
          </a:xfrm>
        </p:spPr>
        <p:txBody>
          <a:bodyPr/>
          <a:lstStyle/>
          <a:p>
            <a:r>
              <a:rPr lang="en-US" dirty="0" smtClean="0"/>
              <a:t>Radar learns the pattern and anticipates the correct waveform to use based on observation.</a:t>
            </a:r>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21</a:t>
            </a:fld>
            <a:endParaRPr lang="en-US"/>
          </a:p>
        </p:txBody>
      </p:sp>
      <p:pic>
        <p:nvPicPr>
          <p:cNvPr id="6" name="Picture 5"/>
          <p:cNvPicPr>
            <a:picLocks noChangeAspect="1"/>
          </p:cNvPicPr>
          <p:nvPr/>
        </p:nvPicPr>
        <p:blipFill rotWithShape="1">
          <a:blip r:embed="rId2"/>
          <a:srcRect l="46567" t="38608" r="18620" b="16417"/>
          <a:stretch/>
        </p:blipFill>
        <p:spPr>
          <a:xfrm>
            <a:off x="300250" y="1777494"/>
            <a:ext cx="6182437" cy="4492704"/>
          </a:xfrm>
          <a:prstGeom prst="rect">
            <a:avLst/>
          </a:prstGeom>
        </p:spPr>
      </p:pic>
      <p:sp>
        <p:nvSpPr>
          <p:cNvPr id="7" name="Freeform 6"/>
          <p:cNvSpPr/>
          <p:nvPr/>
        </p:nvSpPr>
        <p:spPr>
          <a:xfrm>
            <a:off x="6781786" y="3486366"/>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7481272" y="3491965"/>
            <a:ext cx="1044763" cy="1896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alpha val="76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8206447" y="2288875"/>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7494446" y="2290590"/>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7644975" y="2384906"/>
            <a:ext cx="716001" cy="20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6805533" y="2288723"/>
            <a:ext cx="662060" cy="187476"/>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780810" y="2200744"/>
            <a:ext cx="1781299" cy="289262"/>
            <a:chOff x="6780810" y="2200744"/>
            <a:chExt cx="1781299" cy="289262"/>
          </a:xfrm>
        </p:grpSpPr>
        <p:cxnSp>
          <p:nvCxnSpPr>
            <p:cNvPr id="14" name="Straight Connector 13"/>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Freeform 20"/>
          <p:cNvSpPr/>
          <p:nvPr/>
        </p:nvSpPr>
        <p:spPr>
          <a:xfrm>
            <a:off x="7482995" y="2896890"/>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787922" y="2898605"/>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flipV="1">
            <a:off x="6941337" y="2993227"/>
            <a:ext cx="696187"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7154012" y="2896738"/>
            <a:ext cx="1375803" cy="195684"/>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rgbClr val="CCDDEA">
              <a:alpha val="65098"/>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6780810" y="2808759"/>
            <a:ext cx="1781747" cy="289262"/>
            <a:chOff x="6780810" y="2200744"/>
            <a:chExt cx="1781747" cy="289262"/>
          </a:xfrm>
        </p:grpSpPr>
        <p:cxnSp>
          <p:nvCxnSpPr>
            <p:cNvPr id="26" name="Straight Connector 25"/>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5625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Freeform 32"/>
          <p:cNvSpPr/>
          <p:nvPr/>
        </p:nvSpPr>
        <p:spPr>
          <a:xfrm>
            <a:off x="7134037" y="3488081"/>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6944853" y="3586133"/>
            <a:ext cx="3264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6777933" y="3398235"/>
            <a:ext cx="1781299" cy="289262"/>
            <a:chOff x="6780810" y="2200744"/>
            <a:chExt cx="1781299" cy="289262"/>
          </a:xfrm>
        </p:grpSpPr>
        <p:cxnSp>
          <p:nvCxnSpPr>
            <p:cNvPr id="36" name="Straight Connector 35"/>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5568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Freeform 42"/>
          <p:cNvSpPr/>
          <p:nvPr/>
        </p:nvSpPr>
        <p:spPr>
          <a:xfrm>
            <a:off x="7154011" y="3960822"/>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6808664" y="3966420"/>
            <a:ext cx="1007886" cy="201573"/>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alpha val="76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7861131" y="3962537"/>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7308540" y="4058874"/>
            <a:ext cx="720912"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6780807" y="3872691"/>
            <a:ext cx="1781299" cy="289262"/>
            <a:chOff x="6780810" y="2200744"/>
            <a:chExt cx="1781299" cy="289262"/>
          </a:xfrm>
        </p:grpSpPr>
        <p:cxnSp>
          <p:nvCxnSpPr>
            <p:cNvPr id="48" name="Straight Connector 47"/>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5568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Freeform 54"/>
          <p:cNvSpPr/>
          <p:nvPr/>
        </p:nvSpPr>
        <p:spPr>
          <a:xfrm>
            <a:off x="7855540" y="4593333"/>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811282" y="4599025"/>
            <a:ext cx="1382847" cy="210326"/>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alpha val="76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8206589" y="4595141"/>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p:cNvCxnSpPr/>
          <p:nvPr/>
        </p:nvCxnSpPr>
        <p:spPr>
          <a:xfrm flipV="1">
            <a:off x="8068697" y="4693194"/>
            <a:ext cx="292279" cy="4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780807" y="4505295"/>
            <a:ext cx="1781299" cy="289262"/>
            <a:chOff x="6780810" y="2200744"/>
            <a:chExt cx="1781299" cy="289262"/>
          </a:xfrm>
        </p:grpSpPr>
        <p:cxnSp>
          <p:nvCxnSpPr>
            <p:cNvPr id="60" name="Straight Connector 59"/>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5568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Freeform 66"/>
          <p:cNvSpPr/>
          <p:nvPr/>
        </p:nvSpPr>
        <p:spPr>
          <a:xfrm>
            <a:off x="8196287" y="5355073"/>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7490609" y="5356788"/>
            <a:ext cx="333555" cy="195532"/>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flipH="1">
            <a:off x="7644975" y="5453125"/>
            <a:ext cx="7058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Freeform 69"/>
          <p:cNvSpPr/>
          <p:nvPr/>
        </p:nvSpPr>
        <p:spPr>
          <a:xfrm>
            <a:off x="6795373" y="5354921"/>
            <a:ext cx="671516" cy="193516"/>
          </a:xfrm>
          <a:custGeom>
            <a:avLst/>
            <a:gdLst>
              <a:gd name="connsiteX0" fmla="*/ 0 w 333555"/>
              <a:gd name="connsiteY0" fmla="*/ 184031 h 195532"/>
              <a:gd name="connsiteX1" fmla="*/ 63261 w 333555"/>
              <a:gd name="connsiteY1" fmla="*/ 0 h 195532"/>
              <a:gd name="connsiteX2" fmla="*/ 281796 w 333555"/>
              <a:gd name="connsiteY2" fmla="*/ 0 h 195532"/>
              <a:gd name="connsiteX3" fmla="*/ 333555 w 333555"/>
              <a:gd name="connsiteY3" fmla="*/ 195532 h 195532"/>
            </a:gdLst>
            <a:ahLst/>
            <a:cxnLst>
              <a:cxn ang="0">
                <a:pos x="connsiteX0" y="connsiteY0"/>
              </a:cxn>
              <a:cxn ang="0">
                <a:pos x="connsiteX1" y="connsiteY1"/>
              </a:cxn>
              <a:cxn ang="0">
                <a:pos x="connsiteX2" y="connsiteY2"/>
              </a:cxn>
              <a:cxn ang="0">
                <a:pos x="connsiteX3" y="connsiteY3"/>
              </a:cxn>
            </a:cxnLst>
            <a:rect l="l" t="t" r="r" b="b"/>
            <a:pathLst>
              <a:path w="333555" h="195532">
                <a:moveTo>
                  <a:pt x="0" y="184031"/>
                </a:moveTo>
                <a:lnTo>
                  <a:pt x="63261" y="0"/>
                </a:lnTo>
                <a:lnTo>
                  <a:pt x="281796" y="0"/>
                </a:lnTo>
                <a:lnTo>
                  <a:pt x="333555" y="195532"/>
                </a:lnTo>
              </a:path>
            </a:pathLst>
          </a:cu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6770650" y="5266942"/>
            <a:ext cx="1781299" cy="289262"/>
            <a:chOff x="6780810" y="2200744"/>
            <a:chExt cx="1781299" cy="289262"/>
          </a:xfrm>
        </p:grpSpPr>
        <p:cxnSp>
          <p:nvCxnSpPr>
            <p:cNvPr id="72" name="Straight Connector 71"/>
            <p:cNvCxnSpPr/>
            <p:nvPr/>
          </p:nvCxnSpPr>
          <p:spPr>
            <a:xfrm>
              <a:off x="6780810" y="2486122"/>
              <a:ext cx="17812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780810"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134859"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8197006"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551055"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488908"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842957" y="2200744"/>
              <a:ext cx="0" cy="289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13214070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Pseudo-random Hopping (Length 10)</a:t>
            </a:r>
            <a:endParaRPr lang="en-US" dirty="0"/>
          </a:p>
        </p:txBody>
      </p:sp>
      <p:sp>
        <p:nvSpPr>
          <p:cNvPr id="3" name="Content Placeholder 2"/>
          <p:cNvSpPr>
            <a:spLocks noGrp="1"/>
          </p:cNvSpPr>
          <p:nvPr>
            <p:ph idx="1"/>
          </p:nvPr>
        </p:nvSpPr>
        <p:spPr>
          <a:xfrm>
            <a:off x="7705493" y="1845734"/>
            <a:ext cx="3450187" cy="4023360"/>
          </a:xfrm>
        </p:spPr>
        <p:txBody>
          <a:bodyPr>
            <a:normAutofit lnSpcReduction="10000"/>
          </a:bodyPr>
          <a:lstStyle/>
          <a:p>
            <a:pPr>
              <a:buFont typeface="Arial" panose="020B0604020202020204" pitchFamily="34" charset="0"/>
              <a:buChar char="•"/>
            </a:pPr>
            <a:r>
              <a:rPr lang="en-US" dirty="0" smtClean="0"/>
              <a:t>The sequence length is greater than the memory (it cannot predict the next  band based on the current band)</a:t>
            </a:r>
          </a:p>
          <a:p>
            <a:pPr>
              <a:buFont typeface="Arial" panose="020B0604020202020204" pitchFamily="34" charset="0"/>
              <a:buChar char="•"/>
            </a:pPr>
            <a:r>
              <a:rPr lang="en-US" dirty="0" smtClean="0"/>
              <a:t>Radar choose the bands that provide best </a:t>
            </a:r>
            <a:r>
              <a:rPr lang="en-US" i="1" dirty="0" smtClean="0"/>
              <a:t>average</a:t>
            </a:r>
            <a:r>
              <a:rPr lang="en-US" dirty="0" smtClean="0"/>
              <a:t> reward based on two possible next states</a:t>
            </a:r>
          </a:p>
          <a:p>
            <a:pPr>
              <a:buFont typeface="Arial" panose="020B0604020202020204" pitchFamily="34" charset="0"/>
              <a:buChar char="•"/>
            </a:pPr>
            <a:r>
              <a:rPr lang="en-US" dirty="0"/>
              <a:t> </a:t>
            </a:r>
            <a:r>
              <a:rPr lang="en-US" dirty="0" smtClean="0"/>
              <a:t>Trades SINR for bandwidth when that is optimal </a:t>
            </a:r>
            <a:r>
              <a:rPr lang="en-US" i="1" dirty="0" smtClean="0"/>
              <a:t>on average</a:t>
            </a:r>
            <a:endParaRPr lang="en-US" i="1" dirty="0"/>
          </a:p>
          <a:p>
            <a:pPr marL="0" indent="0">
              <a:buNone/>
            </a:pPr>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22</a:t>
            </a:fld>
            <a:endParaRPr lang="en-US"/>
          </a:p>
        </p:txBody>
      </p:sp>
      <p:pic>
        <p:nvPicPr>
          <p:cNvPr id="5" name="Picture 4"/>
          <p:cNvPicPr>
            <a:picLocks noChangeAspect="1"/>
          </p:cNvPicPr>
          <p:nvPr/>
        </p:nvPicPr>
        <p:blipFill rotWithShape="1">
          <a:blip r:embed="rId2"/>
          <a:srcRect l="46232" t="37413" r="18730" b="18209"/>
          <a:stretch/>
        </p:blipFill>
        <p:spPr>
          <a:xfrm>
            <a:off x="928046" y="1787851"/>
            <a:ext cx="6400802" cy="4560317"/>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9366456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Pseudo-random Hopping (Length 10)</a:t>
            </a:r>
            <a:endParaRPr lang="en-US" dirty="0"/>
          </a:p>
        </p:txBody>
      </p:sp>
      <p:sp>
        <p:nvSpPr>
          <p:cNvPr id="3" name="Content Placeholder 2"/>
          <p:cNvSpPr>
            <a:spLocks noGrp="1"/>
          </p:cNvSpPr>
          <p:nvPr>
            <p:ph idx="1"/>
          </p:nvPr>
        </p:nvSpPr>
        <p:spPr>
          <a:xfrm>
            <a:off x="8341112" y="1845734"/>
            <a:ext cx="2814568" cy="4023360"/>
          </a:xfrm>
        </p:spPr>
        <p:txBody>
          <a:bodyPr/>
          <a:lstStyle/>
          <a:p>
            <a:pPr>
              <a:buFont typeface="Arial" panose="020B0604020202020204" pitchFamily="34" charset="0"/>
              <a:buChar char="•"/>
            </a:pPr>
            <a:r>
              <a:rPr lang="en-US" dirty="0" smtClean="0"/>
              <a:t> Adding memory provides benefits</a:t>
            </a:r>
          </a:p>
          <a:p>
            <a:pPr>
              <a:buFont typeface="Arial" panose="020B0604020202020204" pitchFamily="34" charset="0"/>
              <a:buChar char="•"/>
            </a:pPr>
            <a:r>
              <a:rPr lang="en-US" dirty="0"/>
              <a:t> </a:t>
            </a:r>
            <a:r>
              <a:rPr lang="en-US" dirty="0" smtClean="0"/>
              <a:t>Can now anticipate the interference behavior and act accordingly</a:t>
            </a:r>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23</a:t>
            </a:fld>
            <a:endParaRPr lang="en-US"/>
          </a:p>
        </p:txBody>
      </p:sp>
      <p:pic>
        <p:nvPicPr>
          <p:cNvPr id="6" name="Picture 5"/>
          <p:cNvPicPr>
            <a:picLocks noChangeAspect="1"/>
          </p:cNvPicPr>
          <p:nvPr/>
        </p:nvPicPr>
        <p:blipFill rotWithShape="1">
          <a:blip r:embed="rId2"/>
          <a:srcRect l="46456" t="40398" r="18955" b="15423"/>
          <a:stretch/>
        </p:blipFill>
        <p:spPr>
          <a:xfrm>
            <a:off x="1897041" y="1777098"/>
            <a:ext cx="6277970" cy="4510386"/>
          </a:xfrm>
          <a:prstGeom prst="rect">
            <a:avLst/>
          </a:prstGeom>
        </p:spPr>
      </p:pic>
      <p:pic>
        <p:nvPicPr>
          <p:cNvPr id="7"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25183233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Pseudo-random Hopping (Length &gt;&gt; 5)</a:t>
            </a:r>
            <a:endParaRPr lang="en-US" dirty="0"/>
          </a:p>
        </p:txBody>
      </p:sp>
      <p:sp>
        <p:nvSpPr>
          <p:cNvPr id="3" name="Content Placeholder 2"/>
          <p:cNvSpPr>
            <a:spLocks noGrp="1"/>
          </p:cNvSpPr>
          <p:nvPr>
            <p:ph idx="1"/>
          </p:nvPr>
        </p:nvSpPr>
        <p:spPr>
          <a:xfrm>
            <a:off x="8134065" y="1845734"/>
            <a:ext cx="3562065" cy="4023360"/>
          </a:xfrm>
        </p:spPr>
        <p:txBody>
          <a:bodyPr>
            <a:normAutofit fontScale="92500"/>
          </a:bodyPr>
          <a:lstStyle/>
          <a:p>
            <a:pPr>
              <a:buFont typeface="Arial" panose="020B0604020202020204" pitchFamily="34" charset="0"/>
              <a:buChar char="•"/>
            </a:pPr>
            <a:r>
              <a:rPr lang="en-US" dirty="0" smtClean="0"/>
              <a:t> Cannot learn pattern because next state does not depend only on previous state (Markovian property violated) </a:t>
            </a:r>
          </a:p>
          <a:p>
            <a:pPr>
              <a:buFont typeface="Arial" panose="020B0604020202020204" pitchFamily="34" charset="0"/>
              <a:buChar char="•"/>
            </a:pPr>
            <a:r>
              <a:rPr lang="en-US" dirty="0" smtClean="0"/>
              <a:t> Best option is to use all of the bands all of the time</a:t>
            </a:r>
          </a:p>
          <a:p>
            <a:pPr>
              <a:buFont typeface="Arial" panose="020B0604020202020204" pitchFamily="34" charset="0"/>
              <a:buChar char="•"/>
            </a:pPr>
            <a:endParaRPr lang="en-US" dirty="0"/>
          </a:p>
          <a:p>
            <a:pPr>
              <a:buFont typeface="Arial" panose="020B0604020202020204" pitchFamily="34" charset="0"/>
              <a:buChar char="•"/>
            </a:pPr>
            <a:r>
              <a:rPr lang="en-US" dirty="0" smtClean="0"/>
              <a:t> If bandwidth were valued less, would reduce bandwidth to reduce probability of interference</a:t>
            </a:r>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24</a:t>
            </a:fld>
            <a:endParaRPr lang="en-US"/>
          </a:p>
        </p:txBody>
      </p:sp>
      <p:pic>
        <p:nvPicPr>
          <p:cNvPr id="5" name="Picture 4"/>
          <p:cNvPicPr>
            <a:picLocks noChangeAspect="1"/>
          </p:cNvPicPr>
          <p:nvPr/>
        </p:nvPicPr>
        <p:blipFill rotWithShape="1">
          <a:blip r:embed="rId2"/>
          <a:srcRect l="46567" t="33632" r="18843" b="23781"/>
          <a:stretch/>
        </p:blipFill>
        <p:spPr>
          <a:xfrm>
            <a:off x="723330" y="1815148"/>
            <a:ext cx="6482688" cy="4489629"/>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30111302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Direction-Dependent Interference</a:t>
            </a:r>
          </a:p>
        </p:txBody>
      </p:sp>
      <p:sp>
        <p:nvSpPr>
          <p:cNvPr id="3" name="Content Placeholder 2"/>
          <p:cNvSpPr>
            <a:spLocks noGrp="1"/>
          </p:cNvSpPr>
          <p:nvPr>
            <p:ph idx="1"/>
          </p:nvPr>
        </p:nvSpPr>
        <p:spPr>
          <a:xfrm>
            <a:off x="7458322" y="1845734"/>
            <a:ext cx="3697357" cy="4023360"/>
          </a:xfrm>
        </p:spPr>
        <p:txBody>
          <a:bodyPr/>
          <a:lstStyle/>
          <a:p>
            <a:pPr>
              <a:buFont typeface="Arial" panose="020B0604020202020204" pitchFamily="34" charset="0"/>
              <a:buChar char="•"/>
            </a:pPr>
            <a:r>
              <a:rPr lang="en-US" dirty="0"/>
              <a:t>  Interference occurs only when target is in certain range (position) cells</a:t>
            </a:r>
          </a:p>
          <a:p>
            <a:pPr>
              <a:buFont typeface="Arial" panose="020B0604020202020204" pitchFamily="34" charset="0"/>
              <a:buChar char="•"/>
            </a:pPr>
            <a:endParaRPr lang="en-US" dirty="0"/>
          </a:p>
          <a:p>
            <a:pPr>
              <a:buFont typeface="Arial" panose="020B0604020202020204" pitchFamily="34" charset="0"/>
              <a:buChar char="•"/>
            </a:pPr>
            <a:r>
              <a:rPr lang="en-US" dirty="0"/>
              <a:t>  Radar attempts to learn when interference will </a:t>
            </a:r>
            <a:r>
              <a:rPr lang="en-US" dirty="0" smtClean="0"/>
              <a:t>occur based on </a:t>
            </a:r>
            <a:r>
              <a:rPr lang="en-US" i="1" dirty="0" smtClean="0"/>
              <a:t>position state</a:t>
            </a:r>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25</a:t>
            </a:fld>
            <a:endParaRPr lang="en-US"/>
          </a:p>
        </p:txBody>
      </p:sp>
      <p:pic>
        <p:nvPicPr>
          <p:cNvPr id="5" name="Picture 4"/>
          <p:cNvPicPr>
            <a:picLocks noChangeAspect="1"/>
          </p:cNvPicPr>
          <p:nvPr/>
        </p:nvPicPr>
        <p:blipFill rotWithShape="1">
          <a:blip r:embed="rId2"/>
          <a:srcRect l="36886" t="22029" r="10167" b="14087"/>
          <a:stretch/>
        </p:blipFill>
        <p:spPr>
          <a:xfrm>
            <a:off x="508884" y="1769164"/>
            <a:ext cx="5554460" cy="4467895"/>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4113584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Direction-dependent Interference</a:t>
            </a:r>
          </a:p>
        </p:txBody>
      </p:sp>
      <p:sp>
        <p:nvSpPr>
          <p:cNvPr id="3" name="Content Placeholder 2"/>
          <p:cNvSpPr>
            <a:spLocks noGrp="1"/>
          </p:cNvSpPr>
          <p:nvPr>
            <p:ph idx="1"/>
          </p:nvPr>
        </p:nvSpPr>
        <p:spPr>
          <a:xfrm>
            <a:off x="7887695" y="1925247"/>
            <a:ext cx="3745064" cy="4023360"/>
          </a:xfrm>
        </p:spPr>
        <p:txBody>
          <a:bodyPr/>
          <a:lstStyle/>
          <a:p>
            <a:pPr>
              <a:buFont typeface="Arial" panose="020B0604020202020204" pitchFamily="34" charset="0"/>
              <a:buChar char="•"/>
            </a:pPr>
            <a:r>
              <a:rPr lang="en-US" dirty="0"/>
              <a:t>Interference always present at certain target locations</a:t>
            </a:r>
          </a:p>
          <a:p>
            <a:pPr>
              <a:buFont typeface="Arial" panose="020B0604020202020204" pitchFamily="34" charset="0"/>
              <a:buChar char="•"/>
            </a:pPr>
            <a:r>
              <a:rPr lang="en-US" dirty="0"/>
              <a:t>  Radar learns </a:t>
            </a:r>
          </a:p>
          <a:p>
            <a:pPr lvl="1"/>
            <a:r>
              <a:rPr lang="en-US" dirty="0"/>
              <a:t>The sequence of position/velocity states</a:t>
            </a:r>
          </a:p>
          <a:p>
            <a:pPr lvl="1"/>
            <a:r>
              <a:rPr lang="en-US" dirty="0"/>
              <a:t>The association of interference with position</a:t>
            </a:r>
          </a:p>
        </p:txBody>
      </p:sp>
      <p:sp>
        <p:nvSpPr>
          <p:cNvPr id="4" name="Slide Number Placeholder 3"/>
          <p:cNvSpPr>
            <a:spLocks noGrp="1"/>
          </p:cNvSpPr>
          <p:nvPr>
            <p:ph type="sldNum" sz="quarter" idx="12"/>
          </p:nvPr>
        </p:nvSpPr>
        <p:spPr/>
        <p:txBody>
          <a:bodyPr/>
          <a:lstStyle/>
          <a:p>
            <a:fld id="{DF35D6CF-51CE-4B1A-BE40-A7EEAFBDE8B0}" type="slidenum">
              <a:rPr lang="en-US" smtClean="0"/>
              <a:t>26</a:t>
            </a:fld>
            <a:endParaRPr lang="en-US"/>
          </a:p>
        </p:txBody>
      </p:sp>
      <p:pic>
        <p:nvPicPr>
          <p:cNvPr id="5" name="Picture 4"/>
          <p:cNvPicPr>
            <a:picLocks noChangeAspect="1"/>
          </p:cNvPicPr>
          <p:nvPr/>
        </p:nvPicPr>
        <p:blipFill rotWithShape="1">
          <a:blip r:embed="rId2"/>
          <a:srcRect l="31861" t="24348" r="7385" b="10145"/>
          <a:stretch/>
        </p:blipFill>
        <p:spPr>
          <a:xfrm>
            <a:off x="826931" y="1793019"/>
            <a:ext cx="6259669" cy="4499635"/>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72"/>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41288"/>
            <a:ext cx="2764631" cy="718910"/>
          </a:xfrm>
          <a:prstGeom prst="rect">
            <a:avLst/>
          </a:prstGeom>
          <a:noFill/>
          <a:ln w="9525">
            <a:noFill/>
            <a:miter lim="800000"/>
            <a:headEnd/>
            <a:tailEnd/>
          </a:ln>
        </p:spPr>
      </p:pic>
    </p:spTree>
    <p:extLst>
      <p:ext uri="{BB962C8B-B14F-4D97-AF65-F5344CB8AC3E}">
        <p14:creationId xmlns:p14="http://schemas.microsoft.com/office/powerpoint/2010/main" val="2766756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Direction-dependent Interference</a:t>
            </a:r>
          </a:p>
        </p:txBody>
      </p:sp>
      <p:sp>
        <p:nvSpPr>
          <p:cNvPr id="3" name="Content Placeholder 2"/>
          <p:cNvSpPr>
            <a:spLocks noGrp="1"/>
          </p:cNvSpPr>
          <p:nvPr>
            <p:ph idx="1"/>
          </p:nvPr>
        </p:nvSpPr>
        <p:spPr>
          <a:xfrm>
            <a:off x="7887695" y="1925247"/>
            <a:ext cx="3745064" cy="4023360"/>
          </a:xfrm>
        </p:spPr>
        <p:txBody>
          <a:bodyPr/>
          <a:lstStyle/>
          <a:p>
            <a:pPr>
              <a:buFont typeface="Arial" panose="020B0604020202020204" pitchFamily="34" charset="0"/>
              <a:buChar char="•"/>
            </a:pPr>
            <a:r>
              <a:rPr lang="en-US" dirty="0"/>
              <a:t>  Interference is intermittent but only at certain target locations</a:t>
            </a:r>
          </a:p>
          <a:p>
            <a:pPr>
              <a:buFont typeface="Arial" panose="020B0604020202020204" pitchFamily="34" charset="0"/>
              <a:buChar char="•"/>
            </a:pPr>
            <a:r>
              <a:rPr lang="en-US" dirty="0"/>
              <a:t>  Radar learns to ignore the interference because it is rare</a:t>
            </a:r>
          </a:p>
        </p:txBody>
      </p:sp>
      <p:sp>
        <p:nvSpPr>
          <p:cNvPr id="4" name="Slide Number Placeholder 3"/>
          <p:cNvSpPr>
            <a:spLocks noGrp="1"/>
          </p:cNvSpPr>
          <p:nvPr>
            <p:ph type="sldNum" sz="quarter" idx="12"/>
          </p:nvPr>
        </p:nvSpPr>
        <p:spPr/>
        <p:txBody>
          <a:bodyPr/>
          <a:lstStyle/>
          <a:p>
            <a:fld id="{DF35D6CF-51CE-4B1A-BE40-A7EEAFBDE8B0}" type="slidenum">
              <a:rPr lang="en-US" smtClean="0"/>
              <a:t>27</a:t>
            </a:fld>
            <a:endParaRPr lang="en-US"/>
          </a:p>
        </p:txBody>
      </p:sp>
      <p:pic>
        <p:nvPicPr>
          <p:cNvPr id="6" name="Picture 5"/>
          <p:cNvPicPr>
            <a:picLocks noChangeAspect="1"/>
          </p:cNvPicPr>
          <p:nvPr/>
        </p:nvPicPr>
        <p:blipFill rotWithShape="1">
          <a:blip r:embed="rId2"/>
          <a:srcRect l="31939" t="23304" r="7075" b="9914"/>
          <a:stretch/>
        </p:blipFill>
        <p:spPr>
          <a:xfrm>
            <a:off x="1009816" y="1812897"/>
            <a:ext cx="6109442" cy="4460125"/>
          </a:xfrm>
          <a:prstGeom prst="rect">
            <a:avLst/>
          </a:prstGeom>
        </p:spPr>
      </p:pic>
      <p:pic>
        <p:nvPicPr>
          <p:cNvPr id="7"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37821092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6802A0-C588-9644-8F0A-92B3A22308A2}"/>
              </a:ext>
            </a:extLst>
          </p:cNvPr>
          <p:cNvSpPr>
            <a:spLocks noGrp="1"/>
          </p:cNvSpPr>
          <p:nvPr>
            <p:ph type="title"/>
          </p:nvPr>
        </p:nvSpPr>
        <p:spPr/>
        <p:txBody>
          <a:bodyPr/>
          <a:lstStyle/>
          <a:p>
            <a:r>
              <a:rPr lang="en-US" dirty="0"/>
              <a:t>Rewards Structure Analysis</a:t>
            </a:r>
          </a:p>
        </p:txBody>
      </p:sp>
      <p:pic>
        <p:nvPicPr>
          <p:cNvPr id="4" name="Picture 6" descr="ARL logo">
            <a:extLst>
              <a:ext uri="{FF2B5EF4-FFF2-40B4-BE49-F238E27FC236}">
                <a16:creationId xmlns:a16="http://schemas.microsoft.com/office/drawing/2014/main" xmlns="" id="{8BEF93F9-9514-0C4F-85A9-1B7DDB5CE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tomahawk\Users\Fac_Staff\aamanna\Private\Documents\Proposals\ICTAS-WatVT\Logos\WVTLogo_large-v2_Sept2008.gif">
            <a:extLst>
              <a:ext uri="{FF2B5EF4-FFF2-40B4-BE49-F238E27FC236}">
                <a16:creationId xmlns:a16="http://schemas.microsoft.com/office/drawing/2014/main" xmlns="" id="{9127630D-BE70-B94D-BC4D-1AA013F0DEC1}"/>
              </a:ext>
            </a:extLst>
          </p:cNvPr>
          <p:cNvPicPr>
            <a:picLocks noChangeAspect="1" noChangeArrowheads="1"/>
          </p:cNvPicPr>
          <p:nvPr/>
        </p:nvPicPr>
        <p:blipFill>
          <a:blip r:embed="rId3" cstate="print"/>
          <a:srcRect/>
          <a:stretch>
            <a:fillRect/>
          </a:stretch>
        </p:blipFill>
        <p:spPr bwMode="auto">
          <a:xfrm>
            <a:off x="9291122" y="119516"/>
            <a:ext cx="2764631" cy="718910"/>
          </a:xfrm>
          <a:prstGeom prst="rect">
            <a:avLst/>
          </a:prstGeom>
          <a:noFill/>
          <a:ln w="9525">
            <a:noFill/>
            <a:miter lim="800000"/>
            <a:headEnd/>
            <a:tailEnd/>
          </a:ln>
        </p:spPr>
      </p:pic>
      <p:sp>
        <p:nvSpPr>
          <p:cNvPr id="7" name="TextBox 6">
            <a:extLst>
              <a:ext uri="{FF2B5EF4-FFF2-40B4-BE49-F238E27FC236}">
                <a16:creationId xmlns:a16="http://schemas.microsoft.com/office/drawing/2014/main" xmlns="" id="{E7BB083A-B48F-3043-B049-FA217F583D30}"/>
              </a:ext>
            </a:extLst>
          </p:cNvPr>
          <p:cNvSpPr txBox="1"/>
          <p:nvPr/>
        </p:nvSpPr>
        <p:spPr>
          <a:xfrm>
            <a:off x="798285" y="1904447"/>
            <a:ext cx="10386246" cy="477053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200" dirty="0"/>
              <a:t>The rewards structure is what defines the behavior of the radar</a:t>
            </a:r>
          </a:p>
          <a:p>
            <a:pPr>
              <a:buClr>
                <a:schemeClr val="accent1"/>
              </a:buClr>
            </a:pPr>
            <a:endParaRPr lang="en-US" sz="2200" dirty="0"/>
          </a:p>
          <a:p>
            <a:pPr marL="285750" indent="-285750">
              <a:buClr>
                <a:schemeClr val="accent1"/>
              </a:buClr>
              <a:buFont typeface="Arial" panose="020B0604020202020204" pitchFamily="34" charset="0"/>
              <a:buChar char="•"/>
            </a:pPr>
            <a:r>
              <a:rPr lang="en-US" sz="2200" dirty="0"/>
              <a:t>We </a:t>
            </a:r>
            <a:r>
              <a:rPr lang="en-US" sz="2200" dirty="0" smtClean="0"/>
              <a:t>experimented with various reward </a:t>
            </a:r>
            <a:r>
              <a:rPr lang="en-US" sz="2200" dirty="0"/>
              <a:t>structures to determine the roles each aspect of the rewards played</a:t>
            </a:r>
          </a:p>
          <a:p>
            <a:pPr>
              <a:buClr>
                <a:schemeClr val="accent1"/>
              </a:buClr>
            </a:pPr>
            <a:endParaRPr lang="en-US" sz="2200" dirty="0"/>
          </a:p>
          <a:p>
            <a:pPr marL="285750" indent="-285750">
              <a:buClr>
                <a:schemeClr val="accent1"/>
              </a:buClr>
              <a:buFont typeface="Arial" panose="020B0604020202020204" pitchFamily="34" charset="0"/>
              <a:buChar char="•"/>
            </a:pPr>
            <a:r>
              <a:rPr lang="en-US" sz="2200" dirty="0" smtClean="0"/>
              <a:t>Goal was to understand the specific role of each aspect </a:t>
            </a:r>
            <a:r>
              <a:rPr lang="en-US" sz="2200" dirty="0"/>
              <a:t>and </a:t>
            </a:r>
            <a:r>
              <a:rPr lang="en-US" sz="2200" dirty="0" smtClean="0"/>
              <a:t>allow us to </a:t>
            </a:r>
            <a:r>
              <a:rPr lang="en-US" sz="2200" dirty="0"/>
              <a:t>produce </a:t>
            </a:r>
            <a:r>
              <a:rPr lang="en-US" sz="2200" dirty="0" smtClean="0"/>
              <a:t>specific desired behavior</a:t>
            </a:r>
            <a:endParaRPr lang="en-US" sz="2200" dirty="0"/>
          </a:p>
          <a:p>
            <a:pPr>
              <a:buClr>
                <a:schemeClr val="accent1"/>
              </a:buClr>
            </a:pPr>
            <a:endParaRPr lang="en-US" sz="2200" dirty="0"/>
          </a:p>
          <a:p>
            <a:pPr marL="285750" indent="-285750">
              <a:buClr>
                <a:schemeClr val="accent1"/>
              </a:buClr>
              <a:buFont typeface="Arial" panose="020B0604020202020204" pitchFamily="34" charset="0"/>
              <a:buChar char="•"/>
            </a:pPr>
            <a:r>
              <a:rPr lang="en-US" sz="2200" dirty="0"/>
              <a:t>The rewards structure is comprised of a </a:t>
            </a:r>
            <a:endParaRPr lang="en-US" sz="2200" dirty="0" smtClean="0"/>
          </a:p>
          <a:p>
            <a:pPr marL="742950" lvl="1" indent="-285750">
              <a:buClr>
                <a:schemeClr val="accent1"/>
              </a:buClr>
              <a:buFont typeface="Arial" panose="020B0604020202020204" pitchFamily="34" charset="0"/>
              <a:buChar char="•"/>
            </a:pPr>
            <a:r>
              <a:rPr lang="en-US" sz="2200" dirty="0" smtClean="0"/>
              <a:t>negative </a:t>
            </a:r>
            <a:r>
              <a:rPr lang="en-US" sz="2200" dirty="0"/>
              <a:t>SINR </a:t>
            </a:r>
            <a:r>
              <a:rPr lang="en-US" sz="2200" dirty="0" smtClean="0"/>
              <a:t>penalty</a:t>
            </a:r>
          </a:p>
          <a:p>
            <a:pPr marL="742950" lvl="1" indent="-285750">
              <a:buClr>
                <a:schemeClr val="accent1"/>
              </a:buClr>
              <a:buFont typeface="Arial" panose="020B0604020202020204" pitchFamily="34" charset="0"/>
              <a:buChar char="•"/>
            </a:pPr>
            <a:r>
              <a:rPr lang="en-US" sz="2200" dirty="0" smtClean="0"/>
              <a:t>contiguous </a:t>
            </a:r>
            <a:r>
              <a:rPr lang="en-US" sz="2200" dirty="0"/>
              <a:t>bands reward, </a:t>
            </a:r>
            <a:endParaRPr lang="en-US" sz="2200" dirty="0" smtClean="0"/>
          </a:p>
          <a:p>
            <a:pPr marL="742950" lvl="1" indent="-285750">
              <a:buClr>
                <a:schemeClr val="accent1"/>
              </a:buClr>
              <a:buFont typeface="Arial" panose="020B0604020202020204" pitchFamily="34" charset="0"/>
              <a:buChar char="•"/>
            </a:pPr>
            <a:r>
              <a:rPr lang="en-US" sz="2200" dirty="0" smtClean="0"/>
              <a:t>SINR </a:t>
            </a:r>
            <a:r>
              <a:rPr lang="en-US" sz="2200" dirty="0"/>
              <a:t>rewards </a:t>
            </a:r>
            <a:r>
              <a:rPr lang="en-US" sz="2200" dirty="0" smtClean="0"/>
              <a:t>layout</a:t>
            </a:r>
          </a:p>
          <a:p>
            <a:pPr marL="742950" lvl="1" indent="-285750">
              <a:buClr>
                <a:schemeClr val="accent1"/>
              </a:buClr>
              <a:buFont typeface="Arial" panose="020B0604020202020204" pitchFamily="34" charset="0"/>
              <a:buChar char="•"/>
            </a:pPr>
            <a:r>
              <a:rPr lang="en-US" sz="2200" dirty="0" smtClean="0"/>
              <a:t>SINR </a:t>
            </a:r>
            <a:r>
              <a:rPr lang="en-US" sz="2200" dirty="0"/>
              <a:t>cap</a:t>
            </a:r>
          </a:p>
          <a:p>
            <a:pPr marL="285750" indent="-285750">
              <a:buFont typeface="Arial" panose="020B0604020202020204" pitchFamily="34" charset="0"/>
              <a:buChar char="•"/>
            </a:pPr>
            <a:endParaRPr lang="en-US" dirty="0"/>
          </a:p>
        </p:txBody>
      </p:sp>
      <p:sp>
        <p:nvSpPr>
          <p:cNvPr id="8" name="Slide Number Placeholder 3">
            <a:extLst>
              <a:ext uri="{FF2B5EF4-FFF2-40B4-BE49-F238E27FC236}">
                <a16:creationId xmlns:a16="http://schemas.microsoft.com/office/drawing/2014/main" xmlns="" id="{95CE737A-73AC-EF49-8025-F8821E4AB51C}"/>
              </a:ext>
            </a:extLst>
          </p:cNvPr>
          <p:cNvSpPr>
            <a:spLocks noGrp="1"/>
          </p:cNvSpPr>
          <p:nvPr>
            <p:ph type="sldNum" sz="quarter" idx="12"/>
          </p:nvPr>
        </p:nvSpPr>
        <p:spPr>
          <a:xfrm>
            <a:off x="9900458" y="6459785"/>
            <a:ext cx="1312025" cy="365125"/>
          </a:xfrm>
        </p:spPr>
        <p:txBody>
          <a:bodyPr/>
          <a:lstStyle/>
          <a:p>
            <a:fld id="{DF35D6CF-51CE-4B1A-BE40-A7EEAFBDE8B0}" type="slidenum">
              <a:rPr lang="en-US" smtClean="0"/>
              <a:t>28</a:t>
            </a:fld>
            <a:endParaRPr lang="en-US"/>
          </a:p>
        </p:txBody>
      </p:sp>
    </p:spTree>
    <p:extLst>
      <p:ext uri="{BB962C8B-B14F-4D97-AF65-F5344CB8AC3E}">
        <p14:creationId xmlns:p14="http://schemas.microsoft.com/office/powerpoint/2010/main" val="14654179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A4D288A-36D9-3941-AFF8-0722CB141D12}"/>
              </a:ext>
            </a:extLst>
          </p:cNvPr>
          <p:cNvPicPr>
            <a:picLocks noChangeAspect="1"/>
          </p:cNvPicPr>
          <p:nvPr/>
        </p:nvPicPr>
        <p:blipFill rotWithShape="1">
          <a:blip r:embed="rId2"/>
          <a:srcRect b="17155"/>
          <a:stretch/>
        </p:blipFill>
        <p:spPr>
          <a:xfrm>
            <a:off x="3079327" y="1606163"/>
            <a:ext cx="6930977" cy="4629703"/>
          </a:xfrm>
          <a:prstGeom prst="rect">
            <a:avLst/>
          </a:prstGeom>
        </p:spPr>
      </p:pic>
      <p:sp>
        <p:nvSpPr>
          <p:cNvPr id="2" name="Title 1">
            <a:extLst>
              <a:ext uri="{FF2B5EF4-FFF2-40B4-BE49-F238E27FC236}">
                <a16:creationId xmlns:a16="http://schemas.microsoft.com/office/drawing/2014/main" xmlns="" id="{0EB898E3-5358-FA4D-BA26-882B3A939E9A}"/>
              </a:ext>
            </a:extLst>
          </p:cNvPr>
          <p:cNvSpPr>
            <a:spLocks noGrp="1"/>
          </p:cNvSpPr>
          <p:nvPr>
            <p:ph type="title"/>
          </p:nvPr>
        </p:nvSpPr>
        <p:spPr/>
        <p:txBody>
          <a:bodyPr/>
          <a:lstStyle/>
          <a:p>
            <a:r>
              <a:rPr lang="en-US" dirty="0"/>
              <a:t>Rewards Structure Cont.</a:t>
            </a:r>
          </a:p>
        </p:txBody>
      </p:sp>
      <p:pic>
        <p:nvPicPr>
          <p:cNvPr id="6" name="Picture 6" descr="ARL logo">
            <a:extLst>
              <a:ext uri="{FF2B5EF4-FFF2-40B4-BE49-F238E27FC236}">
                <a16:creationId xmlns:a16="http://schemas.microsoft.com/office/drawing/2014/main" xmlns="" id="{688D5CE2-7BB7-5B44-8222-B58B8D857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a:extLst>
              <a:ext uri="{FF2B5EF4-FFF2-40B4-BE49-F238E27FC236}">
                <a16:creationId xmlns:a16="http://schemas.microsoft.com/office/drawing/2014/main" xmlns="" id="{A2896144-8CB8-FD44-9F4F-D17F19EA0661}"/>
              </a:ext>
            </a:extLst>
          </p:cNvPr>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
        <p:nvSpPr>
          <p:cNvPr id="9" name="TextBox 8">
            <a:extLst>
              <a:ext uri="{FF2B5EF4-FFF2-40B4-BE49-F238E27FC236}">
                <a16:creationId xmlns:a16="http://schemas.microsoft.com/office/drawing/2014/main" xmlns="" id="{4B66BD25-920E-8440-B04C-EA463453733D}"/>
              </a:ext>
            </a:extLst>
          </p:cNvPr>
          <p:cNvSpPr txBox="1"/>
          <p:nvPr/>
        </p:nvSpPr>
        <p:spPr>
          <a:xfrm>
            <a:off x="906450" y="2076251"/>
            <a:ext cx="4208476" cy="2400657"/>
          </a:xfrm>
          <a:prstGeom prst="rect">
            <a:avLst/>
          </a:prstGeom>
          <a:noFill/>
        </p:spPr>
        <p:txBody>
          <a:bodyPr wrap="square" rtlCol="0">
            <a:spAutoFit/>
          </a:bodyPr>
          <a:lstStyle/>
          <a:p>
            <a:pPr marL="285750" indent="-285750">
              <a:buFont typeface="Arial" panose="020B0604020202020204" pitchFamily="34" charset="0"/>
              <a:buChar char="•"/>
            </a:pPr>
            <a:r>
              <a:rPr lang="en-US" sz="2200" dirty="0"/>
              <a:t>The negative SINR penalties mainly determines when the radar chooses to switch to all bands and take the SINR hit that comes from operating in a band with interference</a:t>
            </a:r>
          </a:p>
          <a:p>
            <a:pPr marL="285750" indent="-285750">
              <a:buFont typeface="Arial" panose="020B0604020202020204" pitchFamily="34" charset="0"/>
              <a:buChar char="•"/>
            </a:pPr>
            <a:endParaRPr lang="en-US" dirty="0"/>
          </a:p>
        </p:txBody>
      </p:sp>
      <p:sp>
        <p:nvSpPr>
          <p:cNvPr id="10" name="Slide Number Placeholder 3">
            <a:extLst>
              <a:ext uri="{FF2B5EF4-FFF2-40B4-BE49-F238E27FC236}">
                <a16:creationId xmlns:a16="http://schemas.microsoft.com/office/drawing/2014/main" xmlns="" id="{B5A26AE9-D405-6F4A-A115-6B562DE74A5C}"/>
              </a:ext>
            </a:extLst>
          </p:cNvPr>
          <p:cNvSpPr>
            <a:spLocks noGrp="1"/>
          </p:cNvSpPr>
          <p:nvPr>
            <p:ph type="sldNum" sz="quarter" idx="12"/>
          </p:nvPr>
        </p:nvSpPr>
        <p:spPr>
          <a:xfrm>
            <a:off x="9900458" y="6459785"/>
            <a:ext cx="1312025" cy="365125"/>
          </a:xfrm>
        </p:spPr>
        <p:txBody>
          <a:bodyPr/>
          <a:lstStyle/>
          <a:p>
            <a:fld id="{DF35D6CF-51CE-4B1A-BE40-A7EEAFBDE8B0}" type="slidenum">
              <a:rPr lang="en-US" smtClean="0"/>
              <a:t>29</a:t>
            </a:fld>
            <a:endParaRPr lang="en-US"/>
          </a:p>
        </p:txBody>
      </p:sp>
      <p:sp>
        <p:nvSpPr>
          <p:cNvPr id="3" name="TextBox 2"/>
          <p:cNvSpPr txBox="1"/>
          <p:nvPr/>
        </p:nvSpPr>
        <p:spPr>
          <a:xfrm>
            <a:off x="258205" y="4666206"/>
            <a:ext cx="267673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smtClean="0"/>
              <a:t>With full bandwidth but negative SINR, overall reward is 15</a:t>
            </a:r>
          </a:p>
          <a:p>
            <a:pPr marL="285750" indent="-285750">
              <a:buFont typeface="Arial" panose="020B0604020202020204" pitchFamily="34" charset="0"/>
              <a:buChar char="•"/>
            </a:pPr>
            <a:r>
              <a:rPr lang="en-US" sz="1600" dirty="0" smtClean="0"/>
              <a:t>With partial bandwidth and positive SINR, overall reward is 12</a:t>
            </a:r>
            <a:endParaRPr lang="en-US" sz="1600" dirty="0"/>
          </a:p>
        </p:txBody>
      </p:sp>
      <p:cxnSp>
        <p:nvCxnSpPr>
          <p:cNvPr id="12" name="Straight Arrow Connector 11"/>
          <p:cNvCxnSpPr>
            <a:stCxn id="3" idx="3"/>
          </p:cNvCxnSpPr>
          <p:nvPr/>
        </p:nvCxnSpPr>
        <p:spPr>
          <a:xfrm>
            <a:off x="2934936" y="5451036"/>
            <a:ext cx="5715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763435" y="3758265"/>
            <a:ext cx="2304344" cy="181588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smtClean="0"/>
              <a:t>With full bandwidth but negative SINR, overall reward is 5</a:t>
            </a:r>
          </a:p>
          <a:p>
            <a:pPr marL="285750" indent="-285750">
              <a:buFont typeface="Arial" panose="020B0604020202020204" pitchFamily="34" charset="0"/>
              <a:buChar char="•"/>
            </a:pPr>
            <a:r>
              <a:rPr lang="en-US" sz="1600" dirty="0" smtClean="0"/>
              <a:t>With partial bandwidth and positive SINR, overall reward is 12</a:t>
            </a:r>
            <a:endParaRPr lang="en-US" sz="1600" dirty="0"/>
          </a:p>
        </p:txBody>
      </p:sp>
      <p:cxnSp>
        <p:nvCxnSpPr>
          <p:cNvPr id="19" name="Elbow Connector 18"/>
          <p:cNvCxnSpPr>
            <a:stCxn id="13" idx="2"/>
          </p:cNvCxnSpPr>
          <p:nvPr/>
        </p:nvCxnSpPr>
        <p:spPr>
          <a:xfrm rot="5400000">
            <a:off x="10200515" y="5137067"/>
            <a:ext cx="278013" cy="115217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45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US" dirty="0"/>
              <a:t>   A tracking radar and one or more communication systems attempt to co-exist in the same spectrum consisting of </a:t>
            </a:r>
            <a:r>
              <a:rPr lang="en-US" i="1" dirty="0"/>
              <a:t>N </a:t>
            </a:r>
            <a:r>
              <a:rPr lang="en-US" dirty="0"/>
              <a:t>sub-bands</a:t>
            </a:r>
          </a:p>
          <a:p>
            <a:pPr>
              <a:buFont typeface="Arial" panose="020B0604020202020204" pitchFamily="34" charset="0"/>
              <a:buChar char="•"/>
            </a:pPr>
            <a:r>
              <a:rPr lang="en-US" dirty="0"/>
              <a:t>   The radar attempts to maximize both bandwidth and SINR which are conflicting requirements due to possible interference </a:t>
            </a:r>
          </a:p>
          <a:p>
            <a:pPr lvl="1">
              <a:buFont typeface="Arial" panose="020B0604020202020204" pitchFamily="34" charset="0"/>
              <a:buChar char="•"/>
            </a:pPr>
            <a:r>
              <a:rPr lang="en-US" dirty="0"/>
              <a:t>Wider bandwidth desired for finer range resolution</a:t>
            </a:r>
          </a:p>
          <a:p>
            <a:pPr lvl="1">
              <a:buFont typeface="Arial" panose="020B0604020202020204" pitchFamily="34" charset="0"/>
              <a:buChar char="•"/>
            </a:pPr>
            <a:r>
              <a:rPr lang="en-US" dirty="0"/>
              <a:t>Higher SINR desired for better tracking performance (less variance on range/velocity estimates)</a:t>
            </a:r>
          </a:p>
          <a:p>
            <a:pPr lvl="1">
              <a:buFont typeface="Arial" panose="020B0604020202020204" pitchFamily="34" charset="0"/>
              <a:buChar char="•"/>
            </a:pPr>
            <a:r>
              <a:rPr lang="en-US" dirty="0"/>
              <a:t> Large degradations in SINR may lead to a loss of target</a:t>
            </a:r>
          </a:p>
          <a:p>
            <a:pPr>
              <a:buFont typeface="Arial" panose="020B0604020202020204" pitchFamily="34" charset="0"/>
              <a:buChar char="•"/>
            </a:pPr>
            <a:r>
              <a:rPr lang="en-US" dirty="0"/>
              <a:t>   </a:t>
            </a:r>
            <a:r>
              <a:rPr lang="en-US" sz="2800" b="1" dirty="0"/>
              <a:t>Can we incorporate machine learning into a radar system to allow it to optimize its performance while sharing the spectrum with a communication system?</a:t>
            </a:r>
          </a:p>
          <a:p>
            <a:pPr>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3</a:t>
            </a:fld>
            <a:endParaRPr lang="en-US"/>
          </a:p>
        </p:txBody>
      </p:sp>
      <p:pic>
        <p:nvPicPr>
          <p:cNvPr id="5" name="Picture 6" descr="AR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tomahawk\Users\Fac_Staff\aamanna\Private\Documents\Proposals\ICTAS-WatVT\Logos\WVTLogo_large-v2_Sept2008.gif"/>
          <p:cNvPicPr>
            <a:picLocks noChangeAspect="1" noChangeArrowheads="1"/>
          </p:cNvPicPr>
          <p:nvPr/>
        </p:nvPicPr>
        <p:blipFill>
          <a:blip r:embed="rId3"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33970282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9C77B-E5A5-094E-8E3E-F444E80823A0}"/>
              </a:ext>
            </a:extLst>
          </p:cNvPr>
          <p:cNvSpPr>
            <a:spLocks noGrp="1"/>
          </p:cNvSpPr>
          <p:nvPr>
            <p:ph type="title"/>
          </p:nvPr>
        </p:nvSpPr>
        <p:spPr/>
        <p:txBody>
          <a:bodyPr/>
          <a:lstStyle/>
          <a:p>
            <a:r>
              <a:rPr lang="en-US" dirty="0"/>
              <a:t>Rewards Structure Cont.</a:t>
            </a:r>
          </a:p>
        </p:txBody>
      </p:sp>
      <p:pic>
        <p:nvPicPr>
          <p:cNvPr id="5" name="Picture 4">
            <a:extLst>
              <a:ext uri="{FF2B5EF4-FFF2-40B4-BE49-F238E27FC236}">
                <a16:creationId xmlns:a16="http://schemas.microsoft.com/office/drawing/2014/main" xmlns="" id="{AF477FB3-532D-1646-9853-BA49DF30590F}"/>
              </a:ext>
            </a:extLst>
          </p:cNvPr>
          <p:cNvPicPr>
            <a:picLocks noChangeAspect="1"/>
          </p:cNvPicPr>
          <p:nvPr/>
        </p:nvPicPr>
        <p:blipFill>
          <a:blip r:embed="rId2"/>
          <a:stretch>
            <a:fillRect/>
          </a:stretch>
        </p:blipFill>
        <p:spPr>
          <a:xfrm>
            <a:off x="150967" y="2528888"/>
            <a:ext cx="6985739" cy="3164246"/>
          </a:xfrm>
          <a:prstGeom prst="rect">
            <a:avLst/>
          </a:prstGeom>
        </p:spPr>
      </p:pic>
      <p:pic>
        <p:nvPicPr>
          <p:cNvPr id="6" name="Picture 6" descr="ARL logo">
            <a:extLst>
              <a:ext uri="{FF2B5EF4-FFF2-40B4-BE49-F238E27FC236}">
                <a16:creationId xmlns:a16="http://schemas.microsoft.com/office/drawing/2014/main" xmlns="" id="{327AA4C1-5D19-7D41-9624-CBD3C0750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a:extLst>
              <a:ext uri="{FF2B5EF4-FFF2-40B4-BE49-F238E27FC236}">
                <a16:creationId xmlns:a16="http://schemas.microsoft.com/office/drawing/2014/main" xmlns="" id="{0278E1DF-3FBC-2F48-8360-A9337779B18D}"/>
              </a:ext>
            </a:extLst>
          </p:cNvPr>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
        <p:nvSpPr>
          <p:cNvPr id="4" name="TextBox 3">
            <a:extLst>
              <a:ext uri="{FF2B5EF4-FFF2-40B4-BE49-F238E27FC236}">
                <a16:creationId xmlns:a16="http://schemas.microsoft.com/office/drawing/2014/main" xmlns="" id="{29987D04-1102-1B48-8814-44DEA2AE5E16}"/>
              </a:ext>
            </a:extLst>
          </p:cNvPr>
          <p:cNvSpPr txBox="1"/>
          <p:nvPr/>
        </p:nvSpPr>
        <p:spPr>
          <a:xfrm>
            <a:off x="7015162" y="2109688"/>
            <a:ext cx="4700588" cy="4093428"/>
          </a:xfrm>
          <a:prstGeom prst="rect">
            <a:avLst/>
          </a:prstGeom>
          <a:noFill/>
        </p:spPr>
        <p:txBody>
          <a:bodyPr wrap="square" rtlCol="0">
            <a:spAutoFit/>
          </a:bodyPr>
          <a:lstStyle/>
          <a:p>
            <a:pPr marL="285750" indent="-285750">
              <a:buFont typeface="Arial" panose="020B0604020202020204" pitchFamily="34" charset="0"/>
              <a:buChar char="•"/>
            </a:pPr>
            <a:r>
              <a:rPr lang="en-US" sz="2200" dirty="0"/>
              <a:t>The other three aspects of the rewards structure all contribute to the timing of when the radar deems it acceptable to switch to full bands</a:t>
            </a:r>
          </a:p>
          <a:p>
            <a:endParaRPr lang="en-US" sz="2200" dirty="0"/>
          </a:p>
          <a:p>
            <a:pPr marL="285750" indent="-285750">
              <a:buFont typeface="Arial" panose="020B0604020202020204" pitchFamily="34" charset="0"/>
              <a:buChar char="•"/>
            </a:pPr>
            <a:r>
              <a:rPr lang="en-US" sz="2200" dirty="0"/>
              <a:t>Mainly what these aspects control is what we consider to be most desirable, if we want to maximize SINR or if we want to maximize the number of bands we want to operate in</a:t>
            </a:r>
          </a:p>
          <a:p>
            <a:pPr marL="285750" indent="-285750">
              <a:buFont typeface="Arial" panose="020B0604020202020204" pitchFamily="34" charset="0"/>
              <a:buChar char="•"/>
            </a:pPr>
            <a:endParaRPr lang="en-US" dirty="0"/>
          </a:p>
        </p:txBody>
      </p:sp>
      <p:sp>
        <p:nvSpPr>
          <p:cNvPr id="8" name="Slide Number Placeholder 3">
            <a:extLst>
              <a:ext uri="{FF2B5EF4-FFF2-40B4-BE49-F238E27FC236}">
                <a16:creationId xmlns:a16="http://schemas.microsoft.com/office/drawing/2014/main" xmlns="" id="{E0A0E032-606B-7A4D-A768-AB958EFEC002}"/>
              </a:ext>
            </a:extLst>
          </p:cNvPr>
          <p:cNvSpPr>
            <a:spLocks noGrp="1"/>
          </p:cNvSpPr>
          <p:nvPr>
            <p:ph type="sldNum" sz="quarter" idx="12"/>
          </p:nvPr>
        </p:nvSpPr>
        <p:spPr>
          <a:xfrm>
            <a:off x="9900458" y="6459785"/>
            <a:ext cx="1312025" cy="365125"/>
          </a:xfrm>
        </p:spPr>
        <p:txBody>
          <a:bodyPr/>
          <a:lstStyle/>
          <a:p>
            <a:fld id="{DF35D6CF-51CE-4B1A-BE40-A7EEAFBDE8B0}" type="slidenum">
              <a:rPr lang="en-US" smtClean="0"/>
              <a:t>30</a:t>
            </a:fld>
            <a:endParaRPr lang="en-US"/>
          </a:p>
        </p:txBody>
      </p:sp>
    </p:spTree>
    <p:extLst>
      <p:ext uri="{BB962C8B-B14F-4D97-AF65-F5344CB8AC3E}">
        <p14:creationId xmlns:p14="http://schemas.microsoft.com/office/powerpoint/2010/main" val="601991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1D5997-9B3C-AC46-941F-AC669C821B17}"/>
              </a:ext>
            </a:extLst>
          </p:cNvPr>
          <p:cNvSpPr>
            <a:spLocks noGrp="1"/>
          </p:cNvSpPr>
          <p:nvPr>
            <p:ph type="title"/>
          </p:nvPr>
        </p:nvSpPr>
        <p:spPr/>
        <p:txBody>
          <a:bodyPr/>
          <a:lstStyle/>
          <a:p>
            <a:r>
              <a:rPr lang="en-US" dirty="0"/>
              <a:t>Multiple Interferers</a:t>
            </a:r>
          </a:p>
        </p:txBody>
      </p:sp>
      <p:pic>
        <p:nvPicPr>
          <p:cNvPr id="8" name="Picture 7">
            <a:extLst>
              <a:ext uri="{FF2B5EF4-FFF2-40B4-BE49-F238E27FC236}">
                <a16:creationId xmlns:a16="http://schemas.microsoft.com/office/drawing/2014/main" xmlns="" id="{9E0A89CF-9638-A842-A56A-5C393F9A80F0}"/>
              </a:ext>
            </a:extLst>
          </p:cNvPr>
          <p:cNvPicPr>
            <a:picLocks noChangeAspect="1"/>
          </p:cNvPicPr>
          <p:nvPr/>
        </p:nvPicPr>
        <p:blipFill>
          <a:blip r:embed="rId2"/>
          <a:stretch>
            <a:fillRect/>
          </a:stretch>
        </p:blipFill>
        <p:spPr>
          <a:xfrm>
            <a:off x="6012873" y="2015731"/>
            <a:ext cx="5944037" cy="3450613"/>
          </a:xfrm>
          <a:prstGeom prst="rect">
            <a:avLst/>
          </a:prstGeom>
        </p:spPr>
      </p:pic>
      <p:pic>
        <p:nvPicPr>
          <p:cNvPr id="5" name="Picture 6" descr="ARL logo">
            <a:extLst>
              <a:ext uri="{FF2B5EF4-FFF2-40B4-BE49-F238E27FC236}">
                <a16:creationId xmlns:a16="http://schemas.microsoft.com/office/drawing/2014/main" xmlns="" id="{8DA3A518-2E5D-2F4A-B7C1-1B723D1E9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tomahawk\Users\Fac_Staff\aamanna\Private\Documents\Proposals\ICTAS-WatVT\Logos\WVTLogo_large-v2_Sept2008.gif">
            <a:extLst>
              <a:ext uri="{FF2B5EF4-FFF2-40B4-BE49-F238E27FC236}">
                <a16:creationId xmlns:a16="http://schemas.microsoft.com/office/drawing/2014/main" xmlns="" id="{3CAE4D51-131B-1646-8B68-1ADB5C100F54}"/>
              </a:ext>
            </a:extLst>
          </p:cNvPr>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
        <p:nvSpPr>
          <p:cNvPr id="4" name="TextBox 3">
            <a:extLst>
              <a:ext uri="{FF2B5EF4-FFF2-40B4-BE49-F238E27FC236}">
                <a16:creationId xmlns:a16="http://schemas.microsoft.com/office/drawing/2014/main" xmlns="" id="{F09BFFC7-C59F-8F42-982E-E0EDC2BFABFE}"/>
              </a:ext>
            </a:extLst>
          </p:cNvPr>
          <p:cNvSpPr txBox="1"/>
          <p:nvPr/>
        </p:nvSpPr>
        <p:spPr>
          <a:xfrm>
            <a:off x="510988" y="2023963"/>
            <a:ext cx="5246875" cy="2739211"/>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Two intermittent </a:t>
            </a:r>
            <a:r>
              <a:rPr lang="en-US" sz="2200" dirty="0"/>
              <a:t>interferers with a probability of 0.9 of the band being </a:t>
            </a:r>
            <a:r>
              <a:rPr lang="en-US" sz="2200" dirty="0" smtClean="0"/>
              <a:t>occupied</a:t>
            </a:r>
            <a:endParaRPr lang="en-US" sz="2200" dirty="0"/>
          </a:p>
          <a:p>
            <a:pPr marL="285750" indent="-285750">
              <a:buFont typeface="Arial" panose="020B0604020202020204" pitchFamily="34" charset="0"/>
              <a:buChar char="•"/>
            </a:pPr>
            <a:r>
              <a:rPr lang="en-US" sz="2200" dirty="0"/>
              <a:t>The results are </a:t>
            </a:r>
            <a:r>
              <a:rPr lang="en-US" sz="2200" dirty="0" smtClean="0"/>
              <a:t>similar </a:t>
            </a:r>
            <a:r>
              <a:rPr lang="en-US" sz="2200" dirty="0"/>
              <a:t>to a single interferer case </a:t>
            </a:r>
            <a:endParaRPr lang="en-US" sz="2200" dirty="0" smtClean="0"/>
          </a:p>
          <a:p>
            <a:pPr marL="285750" indent="-285750">
              <a:buFont typeface="Arial" panose="020B0604020202020204" pitchFamily="34" charset="0"/>
              <a:buChar char="•"/>
            </a:pPr>
            <a:r>
              <a:rPr lang="en-US" sz="2200" dirty="0"/>
              <a:t>T</a:t>
            </a:r>
            <a:r>
              <a:rPr lang="en-US" sz="2200" dirty="0" smtClean="0"/>
              <a:t>raining </a:t>
            </a:r>
            <a:r>
              <a:rPr lang="en-US" sz="2200" dirty="0"/>
              <a:t>runs took longer and required more runs to produce accurate results</a:t>
            </a:r>
          </a:p>
          <a:p>
            <a:pPr marL="285750" indent="-285750">
              <a:buFont typeface="Arial" panose="020B0604020202020204" pitchFamily="34" charset="0"/>
              <a:buChar char="•"/>
            </a:pPr>
            <a:endParaRPr lang="en-US" dirty="0"/>
          </a:p>
        </p:txBody>
      </p:sp>
      <p:sp>
        <p:nvSpPr>
          <p:cNvPr id="9" name="Slide Number Placeholder 3">
            <a:extLst>
              <a:ext uri="{FF2B5EF4-FFF2-40B4-BE49-F238E27FC236}">
                <a16:creationId xmlns:a16="http://schemas.microsoft.com/office/drawing/2014/main" xmlns="" id="{8463F07D-7049-7F45-A98E-C597D398D1E7}"/>
              </a:ext>
            </a:extLst>
          </p:cNvPr>
          <p:cNvSpPr>
            <a:spLocks noGrp="1"/>
          </p:cNvSpPr>
          <p:nvPr>
            <p:ph type="sldNum" sz="quarter" idx="12"/>
          </p:nvPr>
        </p:nvSpPr>
        <p:spPr>
          <a:xfrm>
            <a:off x="9900458" y="6459785"/>
            <a:ext cx="1312025" cy="365125"/>
          </a:xfrm>
        </p:spPr>
        <p:txBody>
          <a:bodyPr/>
          <a:lstStyle/>
          <a:p>
            <a:fld id="{DF35D6CF-51CE-4B1A-BE40-A7EEAFBDE8B0}" type="slidenum">
              <a:rPr lang="en-US" smtClean="0"/>
              <a:t>31</a:t>
            </a:fld>
            <a:endParaRPr lang="en-US"/>
          </a:p>
        </p:txBody>
      </p:sp>
      <p:pic>
        <p:nvPicPr>
          <p:cNvPr id="10" name="Picture 9">
            <a:extLst>
              <a:ext uri="{FF2B5EF4-FFF2-40B4-BE49-F238E27FC236}">
                <a16:creationId xmlns="" xmlns:a16="http://schemas.microsoft.com/office/drawing/2014/main" xmlns:lc="http://schemas.openxmlformats.org/drawingml/2006/lockedCanvas" id="{24432F2C-6479-4B44-B1EE-5DE0115DD637}"/>
              </a:ext>
            </a:extLst>
          </p:cNvPr>
          <p:cNvPicPr>
            <a:picLocks noChangeAspect="1"/>
          </p:cNvPicPr>
          <p:nvPr/>
        </p:nvPicPr>
        <p:blipFill>
          <a:blip r:embed="rId5"/>
          <a:stretch>
            <a:fillRect/>
          </a:stretch>
        </p:blipFill>
        <p:spPr>
          <a:xfrm>
            <a:off x="1931937" y="4769112"/>
            <a:ext cx="2232126" cy="1873235"/>
          </a:xfrm>
          <a:prstGeom prst="rect">
            <a:avLst/>
          </a:prstGeom>
        </p:spPr>
      </p:pic>
    </p:spTree>
    <p:extLst>
      <p:ext uri="{BB962C8B-B14F-4D97-AF65-F5344CB8AC3E}">
        <p14:creationId xmlns:p14="http://schemas.microsoft.com/office/powerpoint/2010/main" val="13367494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36F9EC-45E0-2E4B-8AC1-B1B3E1AC51EF}"/>
              </a:ext>
            </a:extLst>
          </p:cNvPr>
          <p:cNvSpPr>
            <a:spLocks noGrp="1"/>
          </p:cNvSpPr>
          <p:nvPr>
            <p:ph type="title"/>
          </p:nvPr>
        </p:nvSpPr>
        <p:spPr>
          <a:xfrm>
            <a:off x="1097280" y="286603"/>
            <a:ext cx="10548620" cy="1450757"/>
          </a:xfrm>
        </p:spPr>
        <p:txBody>
          <a:bodyPr/>
          <a:lstStyle/>
          <a:p>
            <a:r>
              <a:rPr lang="en-US" dirty="0" smtClean="0"/>
              <a:t>Temporal Interference Statistics</a:t>
            </a:r>
            <a:endParaRPr lang="en-US" dirty="0"/>
          </a:p>
        </p:txBody>
      </p:sp>
      <p:pic>
        <p:nvPicPr>
          <p:cNvPr id="5" name="Picture 4">
            <a:extLst>
              <a:ext uri="{FF2B5EF4-FFF2-40B4-BE49-F238E27FC236}">
                <a16:creationId xmlns:a16="http://schemas.microsoft.com/office/drawing/2014/main" xmlns="" id="{99B3478A-56FA-BD4C-98D1-8E183BFFE8E5}"/>
              </a:ext>
            </a:extLst>
          </p:cNvPr>
          <p:cNvPicPr>
            <a:picLocks noChangeAspect="1"/>
          </p:cNvPicPr>
          <p:nvPr/>
        </p:nvPicPr>
        <p:blipFill>
          <a:blip r:embed="rId2"/>
          <a:stretch>
            <a:fillRect/>
          </a:stretch>
        </p:blipFill>
        <p:spPr>
          <a:xfrm>
            <a:off x="7323861" y="2644424"/>
            <a:ext cx="4700966" cy="1390426"/>
          </a:xfrm>
          <a:prstGeom prst="rect">
            <a:avLst/>
          </a:prstGeom>
        </p:spPr>
      </p:pic>
      <p:sp>
        <p:nvSpPr>
          <p:cNvPr id="6" name="TextBox 5">
            <a:extLst>
              <a:ext uri="{FF2B5EF4-FFF2-40B4-BE49-F238E27FC236}">
                <a16:creationId xmlns:a16="http://schemas.microsoft.com/office/drawing/2014/main" xmlns="" id="{207586F9-2801-CC4C-B613-CC75B73E6D5E}"/>
              </a:ext>
            </a:extLst>
          </p:cNvPr>
          <p:cNvSpPr txBox="1"/>
          <p:nvPr/>
        </p:nvSpPr>
        <p:spPr>
          <a:xfrm>
            <a:off x="8193008" y="4034850"/>
            <a:ext cx="2962671" cy="338554"/>
          </a:xfrm>
          <a:prstGeom prst="rect">
            <a:avLst/>
          </a:prstGeom>
          <a:noFill/>
        </p:spPr>
        <p:txBody>
          <a:bodyPr wrap="none" rtlCol="0">
            <a:spAutoFit/>
          </a:bodyPr>
          <a:lstStyle/>
          <a:p>
            <a:r>
              <a:rPr lang="en-US" sz="800" dirty="0"/>
              <a:t>[1] An example of a real interferer that shows the short time scale</a:t>
            </a:r>
          </a:p>
          <a:p>
            <a:r>
              <a:rPr lang="en-US" sz="800" dirty="0" err="1"/>
              <a:t>znd</a:t>
            </a:r>
            <a:r>
              <a:rPr lang="en-US" sz="800" dirty="0"/>
              <a:t> the long time scale</a:t>
            </a:r>
          </a:p>
        </p:txBody>
      </p:sp>
      <p:pic>
        <p:nvPicPr>
          <p:cNvPr id="7" name="Picture 6" descr="ARL logo">
            <a:extLst>
              <a:ext uri="{FF2B5EF4-FFF2-40B4-BE49-F238E27FC236}">
                <a16:creationId xmlns:a16="http://schemas.microsoft.com/office/drawing/2014/main" xmlns="" id="{26A643E0-9793-6A4F-9FA6-57E613DAF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omahawk\Users\Fac_Staff\aamanna\Private\Documents\Proposals\ICTAS-WatVT\Logos\WVTLogo_large-v2_Sept2008.gif">
            <a:extLst>
              <a:ext uri="{FF2B5EF4-FFF2-40B4-BE49-F238E27FC236}">
                <a16:creationId xmlns:a16="http://schemas.microsoft.com/office/drawing/2014/main" xmlns="" id="{8339FA92-CDCB-BB4E-BC13-4D73A911609C}"/>
              </a:ext>
            </a:extLst>
          </p:cNvPr>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
        <p:nvSpPr>
          <p:cNvPr id="4" name="TextBox 3">
            <a:extLst>
              <a:ext uri="{FF2B5EF4-FFF2-40B4-BE49-F238E27FC236}">
                <a16:creationId xmlns:a16="http://schemas.microsoft.com/office/drawing/2014/main" xmlns="" id="{F8C9147D-ECAD-5945-97B4-A6A2BD618119}"/>
              </a:ext>
            </a:extLst>
          </p:cNvPr>
          <p:cNvSpPr txBox="1"/>
          <p:nvPr/>
        </p:nvSpPr>
        <p:spPr>
          <a:xfrm>
            <a:off x="500932" y="2023963"/>
            <a:ext cx="6792004" cy="4431983"/>
          </a:xfrm>
          <a:prstGeom prst="rect">
            <a:avLst/>
          </a:prstGeom>
          <a:noFill/>
        </p:spPr>
        <p:txBody>
          <a:bodyPr wrap="square" rtlCol="0">
            <a:spAutoFit/>
          </a:bodyPr>
          <a:lstStyle/>
          <a:p>
            <a:pPr marL="285750" indent="-285750">
              <a:buFont typeface="Arial" panose="020B0604020202020204" pitchFamily="34" charset="0"/>
              <a:buChar char="•"/>
            </a:pPr>
            <a:r>
              <a:rPr lang="en-US" sz="2200" dirty="0"/>
              <a:t>The majority of </a:t>
            </a:r>
            <a:r>
              <a:rPr lang="en-US" sz="2200" dirty="0" smtClean="0"/>
              <a:t>research concludes </a:t>
            </a:r>
          </a:p>
          <a:p>
            <a:pPr marL="742950" lvl="1" indent="-285750">
              <a:buFont typeface="Arial" panose="020B0604020202020204" pitchFamily="34" charset="0"/>
              <a:buChar char="•"/>
            </a:pPr>
            <a:r>
              <a:rPr lang="en-US" sz="2200" dirty="0" smtClean="0"/>
              <a:t>I</a:t>
            </a:r>
            <a:r>
              <a:rPr lang="en-US" sz="2200" dirty="0" smtClean="0"/>
              <a:t>nterference generally follows Poisson distribution </a:t>
            </a:r>
          </a:p>
          <a:p>
            <a:pPr marL="742950" lvl="1" indent="-285750">
              <a:buFont typeface="Arial" panose="020B0604020202020204" pitchFamily="34" charset="0"/>
              <a:buChar char="•"/>
            </a:pPr>
            <a:r>
              <a:rPr lang="en-US" sz="2200" dirty="0" smtClean="0"/>
              <a:t>I.e., busy </a:t>
            </a:r>
            <a:r>
              <a:rPr lang="en-US" sz="2200" dirty="0"/>
              <a:t>and idle periods within bands follow an exponential </a:t>
            </a:r>
            <a:r>
              <a:rPr lang="en-US" sz="2200" dirty="0" smtClean="0"/>
              <a:t>distribution</a:t>
            </a:r>
          </a:p>
          <a:p>
            <a:pPr marL="742950" lvl="1" indent="-285750">
              <a:buFont typeface="Arial" panose="020B0604020202020204" pitchFamily="34" charset="0"/>
              <a:buChar char="•"/>
            </a:pPr>
            <a:r>
              <a:rPr lang="en-US" sz="2200" dirty="0" smtClean="0"/>
              <a:t>This </a:t>
            </a:r>
            <a:r>
              <a:rPr lang="en-US" sz="2200" dirty="0"/>
              <a:t>is true for the long time </a:t>
            </a:r>
            <a:r>
              <a:rPr lang="en-US" sz="2200" dirty="0" smtClean="0"/>
              <a:t>scale</a:t>
            </a:r>
            <a:endParaRPr lang="en-US" sz="2200" dirty="0"/>
          </a:p>
          <a:p>
            <a:endParaRPr lang="en-US" sz="2200" dirty="0"/>
          </a:p>
          <a:p>
            <a:pPr marL="285750" indent="-285750">
              <a:buFont typeface="Arial" panose="020B0604020202020204" pitchFamily="34" charset="0"/>
              <a:buChar char="•"/>
            </a:pPr>
            <a:r>
              <a:rPr lang="en-US" sz="2200" dirty="0" smtClean="0"/>
              <a:t>Some research shows </a:t>
            </a:r>
            <a:r>
              <a:rPr lang="en-US" sz="2200" dirty="0" smtClean="0"/>
              <a:t>that there are </a:t>
            </a:r>
            <a:r>
              <a:rPr lang="en-US" sz="2200" dirty="0"/>
              <a:t>also short time scale busy and idle periods during these long time scale busy periods</a:t>
            </a:r>
          </a:p>
          <a:p>
            <a:endParaRPr lang="en-US" sz="2200" dirty="0"/>
          </a:p>
          <a:p>
            <a:pPr marL="285750" indent="-285750">
              <a:buFont typeface="Arial" panose="020B0604020202020204" pitchFamily="34" charset="0"/>
              <a:buChar char="•"/>
            </a:pPr>
            <a:r>
              <a:rPr lang="en-US" sz="2200" dirty="0"/>
              <a:t>These short time scale busy and idle periods follow a Generalized Pareto distribution</a:t>
            </a:r>
          </a:p>
          <a:p>
            <a:pPr marL="285750" indent="-285750">
              <a:buFont typeface="Arial" panose="020B0604020202020204" pitchFamily="34" charset="0"/>
              <a:buChar char="•"/>
            </a:pPr>
            <a:endParaRPr lang="en-US" dirty="0"/>
          </a:p>
        </p:txBody>
      </p:sp>
      <p:sp>
        <p:nvSpPr>
          <p:cNvPr id="9" name="Slide Number Placeholder 3">
            <a:extLst>
              <a:ext uri="{FF2B5EF4-FFF2-40B4-BE49-F238E27FC236}">
                <a16:creationId xmlns:a16="http://schemas.microsoft.com/office/drawing/2014/main" xmlns="" id="{4C7680DC-143C-DC43-9DEF-A035C2D7C02B}"/>
              </a:ext>
            </a:extLst>
          </p:cNvPr>
          <p:cNvSpPr>
            <a:spLocks noGrp="1"/>
          </p:cNvSpPr>
          <p:nvPr>
            <p:ph type="sldNum" sz="quarter" idx="12"/>
          </p:nvPr>
        </p:nvSpPr>
        <p:spPr>
          <a:xfrm>
            <a:off x="9900458" y="6459785"/>
            <a:ext cx="1312025" cy="365125"/>
          </a:xfrm>
        </p:spPr>
        <p:txBody>
          <a:bodyPr/>
          <a:lstStyle/>
          <a:p>
            <a:fld id="{DF35D6CF-51CE-4B1A-BE40-A7EEAFBDE8B0}" type="slidenum">
              <a:rPr lang="en-US" smtClean="0"/>
              <a:t>32</a:t>
            </a:fld>
            <a:endParaRPr lang="en-US"/>
          </a:p>
        </p:txBody>
      </p:sp>
    </p:spTree>
    <p:extLst>
      <p:ext uri="{BB962C8B-B14F-4D97-AF65-F5344CB8AC3E}">
        <p14:creationId xmlns:p14="http://schemas.microsoft.com/office/powerpoint/2010/main" val="42074889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3C4D1C-0981-2949-ACC2-919D965511B7}"/>
              </a:ext>
            </a:extLst>
          </p:cNvPr>
          <p:cNvSpPr>
            <a:spLocks noGrp="1"/>
          </p:cNvSpPr>
          <p:nvPr>
            <p:ph type="title"/>
          </p:nvPr>
        </p:nvSpPr>
        <p:spPr>
          <a:xfrm>
            <a:off x="1460815" y="757326"/>
            <a:ext cx="9603275" cy="1049235"/>
          </a:xfrm>
        </p:spPr>
        <p:txBody>
          <a:bodyPr/>
          <a:lstStyle/>
          <a:p>
            <a:r>
              <a:rPr lang="en-US" dirty="0" smtClean="0"/>
              <a:t>Results with Temporal Correlation</a:t>
            </a:r>
            <a:endParaRPr lang="en-US" dirty="0"/>
          </a:p>
        </p:txBody>
      </p:sp>
      <p:pic>
        <p:nvPicPr>
          <p:cNvPr id="7" name="Content Placeholder 6">
            <a:extLst>
              <a:ext uri="{FF2B5EF4-FFF2-40B4-BE49-F238E27FC236}">
                <a16:creationId xmlns:a16="http://schemas.microsoft.com/office/drawing/2014/main" xmlns="" id="{ED6B9E4A-42D5-E945-8F3F-93EB47C01A4A}"/>
              </a:ext>
            </a:extLst>
          </p:cNvPr>
          <p:cNvPicPr>
            <a:picLocks noGrp="1" noChangeAspect="1"/>
          </p:cNvPicPr>
          <p:nvPr>
            <p:ph idx="1"/>
          </p:nvPr>
        </p:nvPicPr>
        <p:blipFill>
          <a:blip r:embed="rId2"/>
          <a:stretch>
            <a:fillRect/>
          </a:stretch>
        </p:blipFill>
        <p:spPr>
          <a:xfrm>
            <a:off x="780003" y="1961944"/>
            <a:ext cx="6919752" cy="4061191"/>
          </a:xfrm>
        </p:spPr>
      </p:pic>
      <p:pic>
        <p:nvPicPr>
          <p:cNvPr id="4" name="Picture 6" descr="ARL logo">
            <a:extLst>
              <a:ext uri="{FF2B5EF4-FFF2-40B4-BE49-F238E27FC236}">
                <a16:creationId xmlns:a16="http://schemas.microsoft.com/office/drawing/2014/main" xmlns="" id="{C4167F6E-D021-7943-8975-E2B99A565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tomahawk\Users\Fac_Staff\aamanna\Private\Documents\Proposals\ICTAS-WatVT\Logos\WVTLogo_large-v2_Sept2008.gif">
            <a:extLst>
              <a:ext uri="{FF2B5EF4-FFF2-40B4-BE49-F238E27FC236}">
                <a16:creationId xmlns:a16="http://schemas.microsoft.com/office/drawing/2014/main" xmlns="" id="{02BCF26A-420D-6D45-805E-0FCF7DEDB1D0}"/>
              </a:ext>
            </a:extLst>
          </p:cNvPr>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
        <p:nvSpPr>
          <p:cNvPr id="3" name="TextBox 2">
            <a:extLst>
              <a:ext uri="{FF2B5EF4-FFF2-40B4-BE49-F238E27FC236}">
                <a16:creationId xmlns:a16="http://schemas.microsoft.com/office/drawing/2014/main" xmlns="" id="{E79FADEC-6F18-FE4A-807A-E37E56B84D12}"/>
              </a:ext>
            </a:extLst>
          </p:cNvPr>
          <p:cNvSpPr txBox="1"/>
          <p:nvPr/>
        </p:nvSpPr>
        <p:spPr>
          <a:xfrm>
            <a:off x="8113223" y="2083240"/>
            <a:ext cx="3942530" cy="4154984"/>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No added memory</a:t>
            </a:r>
            <a:endParaRPr lang="en-US" sz="2200" dirty="0" smtClean="0"/>
          </a:p>
          <a:p>
            <a:pPr marL="285750" indent="-285750">
              <a:buFont typeface="Arial" panose="020B0604020202020204" pitchFamily="34" charset="0"/>
              <a:buChar char="•"/>
            </a:pPr>
            <a:r>
              <a:rPr lang="en-US" sz="2200" dirty="0" smtClean="0"/>
              <a:t>Only learns probability of interference, but not temporal correlation</a:t>
            </a:r>
          </a:p>
          <a:p>
            <a:pPr marL="285750" indent="-285750">
              <a:buFont typeface="Arial" panose="020B0604020202020204" pitchFamily="34" charset="0"/>
              <a:buChar char="•"/>
            </a:pPr>
            <a:r>
              <a:rPr lang="en-US" sz="2200" dirty="0" smtClean="0"/>
              <a:t>Without additional memory, performance is sub-optimal</a:t>
            </a:r>
          </a:p>
          <a:p>
            <a:pPr marL="285750" indent="-285750">
              <a:buFont typeface="Arial" panose="020B0604020202020204" pitchFamily="34" charset="0"/>
              <a:buChar char="•"/>
            </a:pPr>
            <a:r>
              <a:rPr lang="en-US" sz="2200" dirty="0" smtClean="0"/>
              <a:t>Radar generally behaves like DSA Node</a:t>
            </a:r>
          </a:p>
          <a:p>
            <a:pPr marL="742950" lvl="1" indent="-285750">
              <a:buFont typeface="Arial" panose="020B0604020202020204" pitchFamily="34" charset="0"/>
              <a:buChar char="•"/>
            </a:pPr>
            <a:r>
              <a:rPr lang="en-US" sz="2200" dirty="0" smtClean="0"/>
              <a:t>It </a:t>
            </a:r>
            <a:r>
              <a:rPr lang="en-US" sz="2200" dirty="0"/>
              <a:t>merely reacts to changes in </a:t>
            </a:r>
            <a:r>
              <a:rPr lang="en-US" sz="2200" dirty="0" smtClean="0"/>
              <a:t>interference</a:t>
            </a:r>
            <a:endParaRPr lang="en-US" sz="2200" dirty="0"/>
          </a:p>
          <a:p>
            <a:pPr marL="285750" indent="-285750">
              <a:buFont typeface="Arial" panose="020B0604020202020204" pitchFamily="34" charset="0"/>
              <a:buChar char="•"/>
            </a:pPr>
            <a:r>
              <a:rPr lang="en-US" sz="2200" dirty="0" smtClean="0"/>
              <a:t>Currently working to add memory </a:t>
            </a:r>
            <a:endParaRPr lang="en-US" sz="2200" dirty="0"/>
          </a:p>
        </p:txBody>
      </p:sp>
      <p:sp>
        <p:nvSpPr>
          <p:cNvPr id="8" name="Slide Number Placeholder 3">
            <a:extLst>
              <a:ext uri="{FF2B5EF4-FFF2-40B4-BE49-F238E27FC236}">
                <a16:creationId xmlns:a16="http://schemas.microsoft.com/office/drawing/2014/main" xmlns="" id="{49BA630C-7BBF-C840-8E1F-C866FEEA6528}"/>
              </a:ext>
            </a:extLst>
          </p:cNvPr>
          <p:cNvSpPr>
            <a:spLocks noGrp="1"/>
          </p:cNvSpPr>
          <p:nvPr>
            <p:ph type="sldNum" sz="quarter" idx="12"/>
          </p:nvPr>
        </p:nvSpPr>
        <p:spPr>
          <a:xfrm>
            <a:off x="9900458" y="6459785"/>
            <a:ext cx="1312025" cy="365125"/>
          </a:xfrm>
        </p:spPr>
        <p:txBody>
          <a:bodyPr/>
          <a:lstStyle/>
          <a:p>
            <a:fld id="{DF35D6CF-51CE-4B1A-BE40-A7EEAFBDE8B0}" type="slidenum">
              <a:rPr lang="en-US" smtClean="0"/>
              <a:t>33</a:t>
            </a:fld>
            <a:endParaRPr lang="en-US"/>
          </a:p>
        </p:txBody>
      </p:sp>
    </p:spTree>
    <p:extLst>
      <p:ext uri="{BB962C8B-B14F-4D97-AF65-F5344CB8AC3E}">
        <p14:creationId xmlns:p14="http://schemas.microsoft.com/office/powerpoint/2010/main" val="12096953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&amp; Caveats</a:t>
            </a:r>
          </a:p>
        </p:txBody>
      </p:sp>
      <p:sp>
        <p:nvSpPr>
          <p:cNvPr id="3" name="Content Placeholder 2"/>
          <p:cNvSpPr>
            <a:spLocks noGrp="1"/>
          </p:cNvSpPr>
          <p:nvPr>
            <p:ph idx="1"/>
          </p:nvPr>
        </p:nvSpPr>
        <p:spPr>
          <a:xfrm>
            <a:off x="1171129" y="1845733"/>
            <a:ext cx="10058400" cy="4292673"/>
          </a:xfrm>
        </p:spPr>
        <p:txBody>
          <a:bodyPr>
            <a:normAutofit fontScale="92500" lnSpcReduction="10000"/>
          </a:bodyPr>
          <a:lstStyle/>
          <a:p>
            <a:pPr>
              <a:buFont typeface="Arial" panose="020B0604020202020204" pitchFamily="34" charset="0"/>
              <a:buChar char="•"/>
            </a:pPr>
            <a:r>
              <a:rPr lang="en-US" dirty="0"/>
              <a:t>  In this work we have demonstrated that MDP-based cognitive radar can effectively learn </a:t>
            </a:r>
          </a:p>
          <a:p>
            <a:pPr lvl="1">
              <a:buFont typeface="Arial" panose="020B0604020202020204" pitchFamily="34" charset="0"/>
              <a:buChar char="•"/>
            </a:pPr>
            <a:r>
              <a:rPr lang="en-US" dirty="0"/>
              <a:t>MDP-based approach essentially learns what is </a:t>
            </a:r>
            <a:r>
              <a:rPr lang="en-US" i="1" dirty="0"/>
              <a:t>optimal </a:t>
            </a:r>
            <a:r>
              <a:rPr lang="en-US" dirty="0"/>
              <a:t>against the appropriate type of interference</a:t>
            </a:r>
          </a:p>
          <a:p>
            <a:pPr lvl="1">
              <a:buFont typeface="Arial" panose="020B0604020202020204" pitchFamily="34" charset="0"/>
              <a:buChar char="•"/>
            </a:pPr>
            <a:r>
              <a:rPr lang="en-US" dirty="0"/>
              <a:t>Learns: (a) relative frequency of interference, (b) interference state transitions (when they exist), (c) location dependence, (d) impact on rewards</a:t>
            </a:r>
          </a:p>
          <a:p>
            <a:pPr>
              <a:buFont typeface="Arial" panose="020B0604020202020204" pitchFamily="34" charset="0"/>
              <a:buChar char="•"/>
            </a:pPr>
            <a:r>
              <a:rPr lang="en-US" dirty="0"/>
              <a:t>  Reward structure can be easily tailored for desired behavior</a:t>
            </a:r>
          </a:p>
          <a:p>
            <a:pPr>
              <a:buFont typeface="Arial" panose="020B0604020202020204" pitchFamily="34" charset="0"/>
              <a:buChar char="•"/>
            </a:pPr>
            <a:r>
              <a:rPr lang="en-US" dirty="0"/>
              <a:t>  Sufficient training is needed</a:t>
            </a:r>
          </a:p>
          <a:p>
            <a:pPr lvl="1"/>
            <a:r>
              <a:rPr lang="en-US" dirty="0"/>
              <a:t>Requires sufficient exploration of the state space </a:t>
            </a:r>
          </a:p>
          <a:p>
            <a:pPr lvl="1"/>
            <a:r>
              <a:rPr lang="en-US" dirty="0"/>
              <a:t>Assumption is that this can be done offline using synthetic data</a:t>
            </a:r>
          </a:p>
          <a:p>
            <a:pPr lvl="1"/>
            <a:r>
              <a:rPr lang="en-US" dirty="0">
                <a:solidFill>
                  <a:schemeClr val="tx1"/>
                </a:solidFill>
              </a:rPr>
              <a:t>We believe that with proper initialization, online training is possible</a:t>
            </a:r>
          </a:p>
          <a:p>
            <a:pPr>
              <a:buFont typeface="Arial" panose="020B0604020202020204" pitchFamily="34" charset="0"/>
              <a:buChar char="•"/>
            </a:pPr>
            <a:r>
              <a:rPr lang="en-US" dirty="0"/>
              <a:t>  Impact of non-ideal radar signal processing and spectrum sensing were not fully explored</a:t>
            </a:r>
          </a:p>
          <a:p>
            <a:pPr>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F35D6CF-51CE-4B1A-BE40-A7EEAFBDE8B0}" type="slidenum">
              <a:rPr lang="en-US" smtClean="0"/>
              <a:t>34</a:t>
            </a:fld>
            <a:endParaRPr lang="en-US"/>
          </a:p>
        </p:txBody>
      </p:sp>
      <p:pic>
        <p:nvPicPr>
          <p:cNvPr id="5" name="Picture 6" descr="AR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tomahawk\Users\Fac_Staff\aamanna\Private\Documents\Proposals\ICTAS-WatVT\Logos\WVTLogo_large-v2_Sept2008.gif"/>
          <p:cNvPicPr>
            <a:picLocks noChangeAspect="1" noChangeArrowheads="1"/>
          </p:cNvPicPr>
          <p:nvPr/>
        </p:nvPicPr>
        <p:blipFill>
          <a:blip r:embed="rId3"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27194684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92DD62-4001-C74E-B564-7D206C86FF5A}"/>
              </a:ext>
            </a:extLst>
          </p:cNvPr>
          <p:cNvSpPr>
            <a:spLocks noGrp="1"/>
          </p:cNvSpPr>
          <p:nvPr>
            <p:ph type="title"/>
          </p:nvPr>
        </p:nvSpPr>
        <p:spPr/>
        <p:txBody>
          <a:bodyPr/>
          <a:lstStyle/>
          <a:p>
            <a:r>
              <a:rPr lang="en-US" dirty="0" smtClean="0"/>
              <a:t>Going Forward</a:t>
            </a:r>
            <a:endParaRPr lang="en-US" dirty="0"/>
          </a:p>
        </p:txBody>
      </p:sp>
      <p:pic>
        <p:nvPicPr>
          <p:cNvPr id="4" name="Picture 6" descr="ARL logo">
            <a:extLst>
              <a:ext uri="{FF2B5EF4-FFF2-40B4-BE49-F238E27FC236}">
                <a16:creationId xmlns:a16="http://schemas.microsoft.com/office/drawing/2014/main" xmlns="" id="{3E6D0F34-C2D0-DB40-ADB7-A32EE21F2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tomahawk\Users\Fac_Staff\aamanna\Private\Documents\Proposals\ICTAS-WatVT\Logos\WVTLogo_large-v2_Sept2008.gif">
            <a:extLst>
              <a:ext uri="{FF2B5EF4-FFF2-40B4-BE49-F238E27FC236}">
                <a16:creationId xmlns:a16="http://schemas.microsoft.com/office/drawing/2014/main" xmlns="" id="{ECB52B5E-E185-BE4B-85A5-99DF8ED55229}"/>
              </a:ext>
            </a:extLst>
          </p:cNvPr>
          <p:cNvPicPr>
            <a:picLocks noChangeAspect="1" noChangeArrowheads="1"/>
          </p:cNvPicPr>
          <p:nvPr/>
        </p:nvPicPr>
        <p:blipFill>
          <a:blip r:embed="rId3" cstate="print"/>
          <a:srcRect/>
          <a:stretch>
            <a:fillRect/>
          </a:stretch>
        </p:blipFill>
        <p:spPr bwMode="auto">
          <a:xfrm>
            <a:off x="9291122" y="119516"/>
            <a:ext cx="2764631" cy="718910"/>
          </a:xfrm>
          <a:prstGeom prst="rect">
            <a:avLst/>
          </a:prstGeom>
          <a:noFill/>
          <a:ln w="9525">
            <a:noFill/>
            <a:miter lim="800000"/>
            <a:headEnd/>
            <a:tailEnd/>
          </a:ln>
        </p:spPr>
      </p:pic>
      <p:sp>
        <p:nvSpPr>
          <p:cNvPr id="6" name="TextBox 5">
            <a:extLst>
              <a:ext uri="{FF2B5EF4-FFF2-40B4-BE49-F238E27FC236}">
                <a16:creationId xmlns:a16="http://schemas.microsoft.com/office/drawing/2014/main" xmlns="" id="{9050681F-C995-934E-8C8B-084A02016E02}"/>
              </a:ext>
            </a:extLst>
          </p:cNvPr>
          <p:cNvSpPr txBox="1"/>
          <p:nvPr/>
        </p:nvSpPr>
        <p:spPr>
          <a:xfrm>
            <a:off x="1257300" y="2128837"/>
            <a:ext cx="10044113" cy="4154984"/>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In order to model more sophisticated temporal behavior we will need to modify the model</a:t>
            </a:r>
          </a:p>
          <a:p>
            <a:pPr marL="742950" lvl="1" indent="-285750">
              <a:buFont typeface="Arial" panose="020B0604020202020204" pitchFamily="34" charset="0"/>
              <a:buChar char="•"/>
            </a:pPr>
            <a:r>
              <a:rPr lang="en-US" sz="2200" dirty="0" smtClean="0"/>
              <a:t>Example: Examine the </a:t>
            </a:r>
            <a:r>
              <a:rPr lang="en-US" sz="2200" dirty="0"/>
              <a:t>previous 5 time steps to help determine the future action of the interference so that the radar can respond accordingly</a:t>
            </a:r>
          </a:p>
          <a:p>
            <a:pPr marL="742950" lvl="1" indent="-285750">
              <a:buFont typeface="Arial" panose="020B0604020202020204" pitchFamily="34" charset="0"/>
              <a:buChar char="•"/>
            </a:pPr>
            <a:r>
              <a:rPr lang="en-US" sz="2200" dirty="0" smtClean="0"/>
              <a:t>This will require either more states or changing to a different RL approach (Q-learning or Deep RL)</a:t>
            </a:r>
          </a:p>
          <a:p>
            <a:pPr marL="285750" indent="-285750">
              <a:buFont typeface="Arial" panose="020B0604020202020204" pitchFamily="34" charset="0"/>
              <a:buChar char="•"/>
            </a:pPr>
            <a:r>
              <a:rPr lang="en-US" sz="2200" dirty="0" smtClean="0"/>
              <a:t>Other challenges that will be investigated this summer:</a:t>
            </a:r>
          </a:p>
          <a:p>
            <a:pPr marL="742950" lvl="1" indent="-285750">
              <a:buFont typeface="Arial" panose="020B0604020202020204" pitchFamily="34" charset="0"/>
              <a:buChar char="•"/>
            </a:pPr>
            <a:r>
              <a:rPr lang="en-US" sz="2200" dirty="0" smtClean="0"/>
              <a:t>Speeding up learning </a:t>
            </a:r>
          </a:p>
          <a:p>
            <a:pPr marL="742950" lvl="1" indent="-285750">
              <a:buFont typeface="Arial" panose="020B0604020202020204" pitchFamily="34" charset="0"/>
              <a:buChar char="•"/>
            </a:pPr>
            <a:r>
              <a:rPr lang="en-US" sz="2200" dirty="0" smtClean="0"/>
              <a:t>Online learning/adaptation</a:t>
            </a:r>
            <a:endParaRPr lang="en-US" sz="2200" dirty="0" smtClean="0"/>
          </a:p>
          <a:p>
            <a:pPr marL="742950" lvl="1" indent="-285750">
              <a:buFont typeface="Arial" panose="020B0604020202020204" pitchFamily="34" charset="0"/>
              <a:buChar char="•"/>
            </a:pPr>
            <a:r>
              <a:rPr lang="en-US" sz="2200" dirty="0" smtClean="0"/>
              <a:t>Performance guarantees during learning</a:t>
            </a:r>
          </a:p>
          <a:p>
            <a:pPr marL="742950" lvl="1" indent="-285750">
              <a:buFont typeface="Arial" panose="020B0604020202020204" pitchFamily="34" charset="0"/>
              <a:buChar char="•"/>
            </a:pPr>
            <a:r>
              <a:rPr lang="en-US" sz="2200" dirty="0" smtClean="0"/>
              <a:t>Performance against specific interference types</a:t>
            </a:r>
          </a:p>
          <a:p>
            <a:pPr marL="742950" lvl="1" indent="-285750">
              <a:buFont typeface="Arial" panose="020B0604020202020204" pitchFamily="34" charset="0"/>
              <a:buChar char="•"/>
            </a:pPr>
            <a:r>
              <a:rPr lang="en-US" sz="2200" dirty="0" smtClean="0"/>
              <a:t>Impact of imperfect observations</a:t>
            </a:r>
            <a:endParaRPr lang="en-US" sz="2200" dirty="0"/>
          </a:p>
        </p:txBody>
      </p:sp>
      <p:sp>
        <p:nvSpPr>
          <p:cNvPr id="7" name="Slide Number Placeholder 3">
            <a:extLst>
              <a:ext uri="{FF2B5EF4-FFF2-40B4-BE49-F238E27FC236}">
                <a16:creationId xmlns:a16="http://schemas.microsoft.com/office/drawing/2014/main" xmlns="" id="{113DDFC7-D6F6-A545-94AD-E8FFF1D02E52}"/>
              </a:ext>
            </a:extLst>
          </p:cNvPr>
          <p:cNvSpPr>
            <a:spLocks noGrp="1"/>
          </p:cNvSpPr>
          <p:nvPr>
            <p:ph type="sldNum" sz="quarter" idx="12"/>
          </p:nvPr>
        </p:nvSpPr>
        <p:spPr>
          <a:xfrm>
            <a:off x="9900458" y="6459785"/>
            <a:ext cx="1312025" cy="365125"/>
          </a:xfrm>
        </p:spPr>
        <p:txBody>
          <a:bodyPr/>
          <a:lstStyle/>
          <a:p>
            <a:fld id="{DF35D6CF-51CE-4B1A-BE40-A7EEAFBDE8B0}" type="slidenum">
              <a:rPr lang="en-US" smtClean="0"/>
              <a:t>35</a:t>
            </a:fld>
            <a:endParaRPr lang="en-US"/>
          </a:p>
        </p:txBody>
      </p:sp>
    </p:spTree>
    <p:extLst>
      <p:ext uri="{BB962C8B-B14F-4D97-AF65-F5344CB8AC3E}">
        <p14:creationId xmlns:p14="http://schemas.microsoft.com/office/powerpoint/2010/main" val="13298231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4" name="Slide Number Placeholder 3"/>
          <p:cNvSpPr>
            <a:spLocks noGrp="1"/>
          </p:cNvSpPr>
          <p:nvPr>
            <p:ph type="sldNum" sz="quarter" idx="12"/>
          </p:nvPr>
        </p:nvSpPr>
        <p:spPr/>
        <p:txBody>
          <a:bodyPr/>
          <a:lstStyle/>
          <a:p>
            <a:fld id="{DF35D6CF-51CE-4B1A-BE40-A7EEAFBDE8B0}" type="slidenum">
              <a:rPr lang="en-US" smtClean="0"/>
              <a:t>36</a:t>
            </a:fld>
            <a:endParaRPr lang="en-US"/>
          </a:p>
        </p:txBody>
      </p:sp>
      <p:pic>
        <p:nvPicPr>
          <p:cNvPr id="5" name="Picture 6" descr="AR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tomahawk\Users\Fac_Staff\aamanna\Private\Documents\Proposals\ICTAS-WatVT\Logos\WVTLogo_large-v2_Sept2008.gif"/>
          <p:cNvPicPr>
            <a:picLocks noChangeAspect="1" noChangeArrowheads="1"/>
          </p:cNvPicPr>
          <p:nvPr/>
        </p:nvPicPr>
        <p:blipFill>
          <a:blip r:embed="rId3"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4271660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Radar Environment</a:t>
            </a:r>
          </a:p>
        </p:txBody>
      </p:sp>
      <p:sp>
        <p:nvSpPr>
          <p:cNvPr id="3" name="Content Placeholder 2"/>
          <p:cNvSpPr>
            <a:spLocks noGrp="1"/>
          </p:cNvSpPr>
          <p:nvPr>
            <p:ph idx="1"/>
          </p:nvPr>
        </p:nvSpPr>
        <p:spPr/>
        <p:txBody>
          <a:bodyPr/>
          <a:lstStyle/>
          <a:p>
            <a:r>
              <a:rPr lang="en-US" dirty="0"/>
              <a:t>Set of position </a:t>
            </a:r>
          </a:p>
        </p:txBody>
      </p:sp>
      <p:sp>
        <p:nvSpPr>
          <p:cNvPr id="4" name="Slide Number Placeholder 3"/>
          <p:cNvSpPr>
            <a:spLocks noGrp="1"/>
          </p:cNvSpPr>
          <p:nvPr>
            <p:ph type="sldNum" sz="quarter" idx="12"/>
          </p:nvPr>
        </p:nvSpPr>
        <p:spPr/>
        <p:txBody>
          <a:bodyPr/>
          <a:lstStyle/>
          <a:p>
            <a:fld id="{DF35D6CF-51CE-4B1A-BE40-A7EEAFBDE8B0}" type="slidenum">
              <a:rPr lang="en-US" smtClean="0"/>
              <a:t>4</a:t>
            </a:fld>
            <a:endParaRPr lang="en-US"/>
          </a:p>
        </p:txBody>
      </p:sp>
      <p:pic>
        <p:nvPicPr>
          <p:cNvPr id="5" name="Picture 4"/>
          <p:cNvPicPr>
            <a:picLocks noChangeAspect="1"/>
          </p:cNvPicPr>
          <p:nvPr/>
        </p:nvPicPr>
        <p:blipFill rotWithShape="1">
          <a:blip r:embed="rId2"/>
          <a:srcRect l="33065" t="22365" r="4113" b="13692"/>
          <a:stretch/>
        </p:blipFill>
        <p:spPr>
          <a:xfrm>
            <a:off x="953729" y="1757024"/>
            <a:ext cx="7973961" cy="4565323"/>
          </a:xfrm>
          <a:prstGeom prst="rect">
            <a:avLst/>
          </a:prstGeom>
        </p:spPr>
      </p:pic>
      <p:pic>
        <p:nvPicPr>
          <p:cNvPr id="6"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296" y="1533857"/>
            <a:ext cx="4610100" cy="3200400"/>
          </a:xfrm>
          <a:prstGeom prst="rect">
            <a:avLst/>
          </a:prstGeom>
        </p:spPr>
      </p:pic>
      <p:pic>
        <p:nvPicPr>
          <p:cNvPr id="7" name="Picture 6" descr="AR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omahawk\Users\Fac_Staff\aamanna\Private\Documents\Proposals\ICTAS-WatVT\Logos\WVTLogo_large-v2_Sept2008.gif"/>
          <p:cNvPicPr>
            <a:picLocks noChangeAspect="1" noChangeArrowheads="1"/>
          </p:cNvPicPr>
          <p:nvPr/>
        </p:nvPicPr>
        <p:blipFill>
          <a:blip r:embed="rId5"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2363677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Radar Environment (cont.)</a:t>
            </a:r>
          </a:p>
        </p:txBody>
      </p:sp>
      <p:sp>
        <p:nvSpPr>
          <p:cNvPr id="4" name="Slide Number Placeholder 3"/>
          <p:cNvSpPr>
            <a:spLocks noGrp="1"/>
          </p:cNvSpPr>
          <p:nvPr>
            <p:ph type="sldNum" sz="quarter" idx="12"/>
          </p:nvPr>
        </p:nvSpPr>
        <p:spPr/>
        <p:txBody>
          <a:bodyPr/>
          <a:lstStyle/>
          <a:p>
            <a:fld id="{DF35D6CF-51CE-4B1A-BE40-A7EEAFBDE8B0}" type="slidenum">
              <a:rPr lang="en-US" smtClean="0"/>
              <a:t>5</a:t>
            </a:fld>
            <a:endParaRPr lang="en-US"/>
          </a:p>
        </p:txBody>
      </p:sp>
      <p:pic>
        <p:nvPicPr>
          <p:cNvPr id="5" name="Picture 4"/>
          <p:cNvPicPr>
            <a:picLocks noChangeAspect="1"/>
          </p:cNvPicPr>
          <p:nvPr/>
        </p:nvPicPr>
        <p:blipFill rotWithShape="1">
          <a:blip r:embed="rId2"/>
          <a:srcRect l="34114" t="24803" r="5161" b="15699"/>
          <a:stretch/>
        </p:blipFill>
        <p:spPr>
          <a:xfrm>
            <a:off x="1097280" y="1778544"/>
            <a:ext cx="8211287" cy="4525477"/>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1605521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Radar Environment</a:t>
            </a:r>
          </a:p>
        </p:txBody>
      </p:sp>
      <p:sp>
        <p:nvSpPr>
          <p:cNvPr id="3" name="Content Placeholder 2"/>
          <p:cNvSpPr>
            <a:spLocks noGrp="1"/>
          </p:cNvSpPr>
          <p:nvPr>
            <p:ph idx="1"/>
          </p:nvPr>
        </p:nvSpPr>
        <p:spPr>
          <a:xfrm>
            <a:off x="7364361" y="1845734"/>
            <a:ext cx="4296697" cy="4023360"/>
          </a:xfrm>
        </p:spPr>
        <p:txBody>
          <a:bodyPr/>
          <a:lstStyle/>
          <a:p>
            <a:pPr>
              <a:buFont typeface="Arial" panose="020B0604020202020204" pitchFamily="34" charset="0"/>
              <a:buChar char="•"/>
            </a:pPr>
            <a:r>
              <a:rPr lang="en-US" dirty="0"/>
              <a:t>  Targets travel through the environment and are mapped to specific target states</a:t>
            </a:r>
          </a:p>
          <a:p>
            <a:pPr>
              <a:buFont typeface="Arial" panose="020B0604020202020204" pitchFamily="34" charset="0"/>
              <a:buChar char="•"/>
            </a:pPr>
            <a:r>
              <a:rPr lang="en-US" dirty="0"/>
              <a:t>  Trajectories are varied and random</a:t>
            </a:r>
          </a:p>
          <a:p>
            <a:pPr>
              <a:buFont typeface="Arial" panose="020B0604020202020204" pitchFamily="34" charset="0"/>
              <a:buChar char="•"/>
            </a:pPr>
            <a:r>
              <a:rPr lang="en-US" dirty="0"/>
              <a:t>  Initially interference is independent of target position (temporal correlation only)</a:t>
            </a:r>
          </a:p>
        </p:txBody>
      </p:sp>
      <p:sp>
        <p:nvSpPr>
          <p:cNvPr id="4" name="Slide Number Placeholder 3"/>
          <p:cNvSpPr>
            <a:spLocks noGrp="1"/>
          </p:cNvSpPr>
          <p:nvPr>
            <p:ph type="sldNum" sz="quarter" idx="12"/>
          </p:nvPr>
        </p:nvSpPr>
        <p:spPr/>
        <p:txBody>
          <a:bodyPr/>
          <a:lstStyle/>
          <a:p>
            <a:fld id="{DF35D6CF-51CE-4B1A-BE40-A7EEAFBDE8B0}" type="slidenum">
              <a:rPr lang="en-US" smtClean="0"/>
              <a:t>6</a:t>
            </a:fld>
            <a:endParaRPr lang="en-US"/>
          </a:p>
        </p:txBody>
      </p:sp>
      <p:pic>
        <p:nvPicPr>
          <p:cNvPr id="5" name="Picture 4"/>
          <p:cNvPicPr>
            <a:picLocks noChangeAspect="1"/>
          </p:cNvPicPr>
          <p:nvPr/>
        </p:nvPicPr>
        <p:blipFill rotWithShape="1">
          <a:blip r:embed="rId2"/>
          <a:srcRect l="41210" t="20358" r="12984" b="12688"/>
          <a:stretch/>
        </p:blipFill>
        <p:spPr>
          <a:xfrm>
            <a:off x="1632154" y="1818200"/>
            <a:ext cx="5486399" cy="4510825"/>
          </a:xfrm>
          <a:prstGeom prst="rect">
            <a:avLst/>
          </a:prstGeom>
        </p:spPr>
      </p:pic>
      <p:pic>
        <p:nvPicPr>
          <p:cNvPr id="7"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24257627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and Limitations</a:t>
            </a:r>
          </a:p>
        </p:txBody>
      </p:sp>
      <p:sp>
        <p:nvSpPr>
          <p:cNvPr id="3" name="Content Placeholder 2"/>
          <p:cNvSpPr>
            <a:spLocks noGrp="1"/>
          </p:cNvSpPr>
          <p:nvPr>
            <p:ph idx="1"/>
          </p:nvPr>
        </p:nvSpPr>
        <p:spPr>
          <a:xfrm>
            <a:off x="1097280" y="1845733"/>
            <a:ext cx="10058400" cy="4272037"/>
          </a:xfrm>
        </p:spPr>
        <p:txBody>
          <a:bodyPr>
            <a:normAutofit fontScale="92500" lnSpcReduction="10000"/>
          </a:bodyPr>
          <a:lstStyle/>
          <a:p>
            <a:pPr>
              <a:buFont typeface="Arial" panose="020B0604020202020204" pitchFamily="34" charset="0"/>
              <a:buChar char="•"/>
            </a:pPr>
            <a:r>
              <a:rPr lang="en-US" sz="2800" dirty="0"/>
              <a:t>  State space is kept reasonably small for runtime considerations (</a:t>
            </a:r>
            <a:r>
              <a:rPr lang="en-US" sz="2800" dirty="0">
                <a:sym typeface="Wingdings" panose="05000000000000000000" pitchFamily="2" charset="2"/>
              </a:rPr>
              <a:t>~5000 total states)</a:t>
            </a:r>
          </a:p>
          <a:p>
            <a:pPr>
              <a:buFont typeface="Arial" panose="020B0604020202020204" pitchFamily="34" charset="0"/>
              <a:buChar char="•"/>
            </a:pPr>
            <a:r>
              <a:rPr lang="en-US" sz="2800" dirty="0">
                <a:sym typeface="Wingdings" panose="05000000000000000000" pitchFamily="2" charset="2"/>
              </a:rPr>
              <a:t>  Assumes that spectrum usage of </a:t>
            </a:r>
            <a:r>
              <a:rPr lang="en-US" sz="2800" dirty="0" err="1">
                <a:sym typeface="Wingdings" panose="05000000000000000000" pitchFamily="2" charset="2"/>
              </a:rPr>
              <a:t>comm</a:t>
            </a:r>
            <a:r>
              <a:rPr lang="en-US" sz="2800" dirty="0">
                <a:sym typeface="Wingdings" panose="05000000000000000000" pitchFamily="2" charset="2"/>
              </a:rPr>
              <a:t> system has structure</a:t>
            </a:r>
          </a:p>
          <a:p>
            <a:pPr>
              <a:buFont typeface="Arial" panose="020B0604020202020204" pitchFamily="34" charset="0"/>
              <a:buChar char="•"/>
            </a:pPr>
            <a:r>
              <a:rPr lang="en-US" sz="2800" dirty="0">
                <a:sym typeface="Wingdings" panose="05000000000000000000" pitchFamily="2" charset="2"/>
              </a:rPr>
              <a:t>  Simple point target moving roughly orthogonal to boresight (exact trajectory is random)</a:t>
            </a:r>
          </a:p>
          <a:p>
            <a:pPr>
              <a:buFont typeface="Arial" panose="020B0604020202020204" pitchFamily="34" charset="0"/>
              <a:buChar char="•"/>
            </a:pPr>
            <a:r>
              <a:rPr lang="en-US" sz="2800" dirty="0">
                <a:sym typeface="Wingdings" panose="05000000000000000000" pitchFamily="2" charset="2"/>
              </a:rPr>
              <a:t>  All radar signal processing is abstracted</a:t>
            </a:r>
          </a:p>
          <a:p>
            <a:pPr lvl="1">
              <a:buFont typeface="Arial" panose="020B0604020202020204" pitchFamily="34" charset="0"/>
              <a:buChar char="•"/>
            </a:pPr>
            <a:r>
              <a:rPr lang="en-US" dirty="0">
                <a:sym typeface="Wingdings" panose="05000000000000000000" pitchFamily="2" charset="2"/>
              </a:rPr>
              <a:t>Clutter, multipath and atmospheric effects are negligible (SINR based on target range and interference power)</a:t>
            </a:r>
          </a:p>
          <a:p>
            <a:pPr>
              <a:buFont typeface="Arial" panose="020B0604020202020204" pitchFamily="34" charset="0"/>
              <a:buChar char="•"/>
            </a:pPr>
            <a:r>
              <a:rPr lang="en-US" sz="3200" dirty="0">
                <a:sym typeface="Wingdings" panose="05000000000000000000" pitchFamily="2" charset="2"/>
              </a:rPr>
              <a:t> </a:t>
            </a:r>
            <a:r>
              <a:rPr lang="en-US" sz="2800" dirty="0">
                <a:sym typeface="Wingdings" panose="05000000000000000000" pitchFamily="2" charset="2"/>
              </a:rPr>
              <a:t>Only contiguous bands considered for radar transmission</a:t>
            </a:r>
          </a:p>
          <a:p>
            <a:pPr>
              <a:buFont typeface="Arial" panose="020B0604020202020204" pitchFamily="34" charset="0"/>
              <a:buChar char="•"/>
            </a:pPr>
            <a:r>
              <a:rPr lang="en-US" sz="3200" dirty="0">
                <a:sym typeface="Wingdings" panose="05000000000000000000" pitchFamily="2" charset="2"/>
              </a:rPr>
              <a:t> Spectrum observations and target measurements are ideal</a:t>
            </a:r>
          </a:p>
          <a:p>
            <a:pPr>
              <a:buFont typeface="Arial" panose="020B0604020202020204" pitchFamily="34" charset="0"/>
              <a:buChar char="•"/>
            </a:pPr>
            <a:endParaRPr lang="en-US" sz="3200" dirty="0"/>
          </a:p>
        </p:txBody>
      </p:sp>
      <p:sp>
        <p:nvSpPr>
          <p:cNvPr id="4" name="Slide Number Placeholder 3"/>
          <p:cNvSpPr>
            <a:spLocks noGrp="1"/>
          </p:cNvSpPr>
          <p:nvPr>
            <p:ph type="sldNum" sz="quarter" idx="12"/>
          </p:nvPr>
        </p:nvSpPr>
        <p:spPr/>
        <p:txBody>
          <a:bodyPr/>
          <a:lstStyle/>
          <a:p>
            <a:fld id="{DF35D6CF-51CE-4B1A-BE40-A7EEAFBDE8B0}" type="slidenum">
              <a:rPr lang="en-US" smtClean="0"/>
              <a:t>7</a:t>
            </a:fld>
            <a:endParaRPr lang="en-US"/>
          </a:p>
        </p:txBody>
      </p:sp>
      <p:pic>
        <p:nvPicPr>
          <p:cNvPr id="5" name="Picture 6" descr="AR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86"/>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tomahawk\Users\Fac_Staff\aamanna\Private\Documents\Proposals\ICTAS-WatVT\Logos\WVTLogo_large-v2_Sept2008.gif"/>
          <p:cNvPicPr>
            <a:picLocks noChangeAspect="1" noChangeArrowheads="1"/>
          </p:cNvPicPr>
          <p:nvPr/>
        </p:nvPicPr>
        <p:blipFill>
          <a:blip r:embed="rId3" cstate="print"/>
          <a:srcRect/>
          <a:stretch>
            <a:fillRect/>
          </a:stretch>
        </p:blipFill>
        <p:spPr bwMode="auto">
          <a:xfrm>
            <a:off x="9291122" y="130402"/>
            <a:ext cx="2764631" cy="718910"/>
          </a:xfrm>
          <a:prstGeom prst="rect">
            <a:avLst/>
          </a:prstGeom>
          <a:noFill/>
          <a:ln w="9525">
            <a:noFill/>
            <a:miter lim="800000"/>
            <a:headEnd/>
            <a:tailEnd/>
          </a:ln>
        </p:spPr>
      </p:pic>
    </p:spTree>
    <p:extLst>
      <p:ext uri="{BB962C8B-B14F-4D97-AF65-F5344CB8AC3E}">
        <p14:creationId xmlns:p14="http://schemas.microsoft.com/office/powerpoint/2010/main" val="22577016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Training</a:t>
            </a:r>
          </a:p>
        </p:txBody>
      </p:sp>
      <p:sp>
        <p:nvSpPr>
          <p:cNvPr id="3" name="Content Placeholder 2"/>
          <p:cNvSpPr>
            <a:spLocks noGrp="1"/>
          </p:cNvSpPr>
          <p:nvPr>
            <p:ph idx="1"/>
          </p:nvPr>
        </p:nvSpPr>
        <p:spPr>
          <a:xfrm>
            <a:off x="7590502" y="2065808"/>
            <a:ext cx="4105952" cy="4023360"/>
          </a:xfrm>
        </p:spPr>
        <p:txBody>
          <a:bodyPr/>
          <a:lstStyle/>
          <a:p>
            <a:pPr>
              <a:buFont typeface="Arial" panose="020B0604020202020204" pitchFamily="34" charset="0"/>
              <a:buChar char="•"/>
            </a:pPr>
            <a:r>
              <a:rPr lang="en-US" dirty="0"/>
              <a:t>  Training length 1000-100000 depending on the scenario</a:t>
            </a:r>
          </a:p>
          <a:p>
            <a:pPr>
              <a:buFont typeface="Arial" panose="020B0604020202020204" pitchFamily="34" charset="0"/>
              <a:buChar char="•"/>
            </a:pPr>
            <a:r>
              <a:rPr lang="en-US" dirty="0"/>
              <a:t>  Training provides estimates of transition and reward matrices</a:t>
            </a:r>
          </a:p>
          <a:p>
            <a:pPr>
              <a:buFont typeface="Arial" panose="020B0604020202020204" pitchFamily="34" charset="0"/>
              <a:buChar char="•"/>
            </a:pPr>
            <a:r>
              <a:rPr lang="en-US" dirty="0"/>
              <a:t>  Standard policy iteration technique used for solving MDP to provide policy</a:t>
            </a:r>
          </a:p>
        </p:txBody>
      </p:sp>
      <p:sp>
        <p:nvSpPr>
          <p:cNvPr id="4" name="Slide Number Placeholder 3"/>
          <p:cNvSpPr>
            <a:spLocks noGrp="1"/>
          </p:cNvSpPr>
          <p:nvPr>
            <p:ph type="sldNum" sz="quarter" idx="12"/>
          </p:nvPr>
        </p:nvSpPr>
        <p:spPr/>
        <p:txBody>
          <a:bodyPr/>
          <a:lstStyle/>
          <a:p>
            <a:fld id="{DF35D6CF-51CE-4B1A-BE40-A7EEAFBDE8B0}" type="slidenum">
              <a:rPr lang="en-US" smtClean="0"/>
              <a:t>8</a:t>
            </a:fld>
            <a:endParaRPr lang="en-US"/>
          </a:p>
        </p:txBody>
      </p:sp>
      <p:pic>
        <p:nvPicPr>
          <p:cNvPr id="5" name="Picture 4"/>
          <p:cNvPicPr>
            <a:picLocks noChangeAspect="1"/>
          </p:cNvPicPr>
          <p:nvPr/>
        </p:nvPicPr>
        <p:blipFill rotWithShape="1">
          <a:blip r:embed="rId2"/>
          <a:srcRect l="33629" t="18925" r="13709" b="8818"/>
          <a:stretch/>
        </p:blipFill>
        <p:spPr>
          <a:xfrm>
            <a:off x="1097280" y="1819833"/>
            <a:ext cx="5850193" cy="4515310"/>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1836815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Trajectories</a:t>
            </a:r>
          </a:p>
        </p:txBody>
      </p:sp>
      <p:sp>
        <p:nvSpPr>
          <p:cNvPr id="3" name="Content Placeholder 2"/>
          <p:cNvSpPr>
            <a:spLocks noGrp="1"/>
          </p:cNvSpPr>
          <p:nvPr>
            <p:ph idx="1"/>
          </p:nvPr>
        </p:nvSpPr>
        <p:spPr>
          <a:xfrm>
            <a:off x="8593394" y="1845734"/>
            <a:ext cx="2999892" cy="4023360"/>
          </a:xfrm>
        </p:spPr>
        <p:txBody>
          <a:bodyPr/>
          <a:lstStyle/>
          <a:p>
            <a:pPr>
              <a:buFont typeface="Arial" panose="020B0604020202020204" pitchFamily="34" charset="0"/>
              <a:buChar char="•"/>
            </a:pPr>
            <a:r>
              <a:rPr lang="en-US" dirty="0"/>
              <a:t>  Trajectory of the target is chosen randomly during training.</a:t>
            </a:r>
          </a:p>
          <a:p>
            <a:pPr>
              <a:buFont typeface="Arial" panose="020B0604020202020204" pitchFamily="34" charset="0"/>
              <a:buChar char="•"/>
            </a:pPr>
            <a:r>
              <a:rPr lang="en-US" dirty="0"/>
              <a:t>  Target trajectories are generally orthogonal to boresight</a:t>
            </a:r>
          </a:p>
        </p:txBody>
      </p:sp>
      <p:sp>
        <p:nvSpPr>
          <p:cNvPr id="4" name="Slide Number Placeholder 3"/>
          <p:cNvSpPr>
            <a:spLocks noGrp="1"/>
          </p:cNvSpPr>
          <p:nvPr>
            <p:ph type="sldNum" sz="quarter" idx="12"/>
          </p:nvPr>
        </p:nvSpPr>
        <p:spPr/>
        <p:txBody>
          <a:bodyPr/>
          <a:lstStyle/>
          <a:p>
            <a:fld id="{DF35D6CF-51CE-4B1A-BE40-A7EEAFBDE8B0}" type="slidenum">
              <a:rPr lang="en-US" smtClean="0"/>
              <a:t>9</a:t>
            </a:fld>
            <a:endParaRPr lang="en-US"/>
          </a:p>
        </p:txBody>
      </p:sp>
      <p:pic>
        <p:nvPicPr>
          <p:cNvPr id="5" name="Picture 4"/>
          <p:cNvPicPr>
            <a:picLocks noChangeAspect="1"/>
          </p:cNvPicPr>
          <p:nvPr/>
        </p:nvPicPr>
        <p:blipFill rotWithShape="1">
          <a:blip r:embed="rId2"/>
          <a:srcRect l="41290" t="23369" r="13226" b="14408"/>
          <a:stretch/>
        </p:blipFill>
        <p:spPr>
          <a:xfrm>
            <a:off x="1903241" y="1770018"/>
            <a:ext cx="5889523" cy="4532008"/>
          </a:xfrm>
          <a:prstGeom prst="rect">
            <a:avLst/>
          </a:prstGeom>
        </p:spPr>
      </p:pic>
      <p:pic>
        <p:nvPicPr>
          <p:cNvPr id="6" name="Picture 6" descr="AR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6571"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tomahawk\Users\Fac_Staff\aamanna\Private\Documents\Proposals\ICTAS-WatVT\Logos\WVTLogo_large-v2_Sept2008.gif"/>
          <p:cNvPicPr>
            <a:picLocks noChangeAspect="1" noChangeArrowheads="1"/>
          </p:cNvPicPr>
          <p:nvPr/>
        </p:nvPicPr>
        <p:blipFill>
          <a:blip r:embed="rId4" cstate="print"/>
          <a:srcRect/>
          <a:stretch>
            <a:fillRect/>
          </a:stretch>
        </p:blipFill>
        <p:spPr bwMode="auto">
          <a:xfrm>
            <a:off x="9291122" y="119516"/>
            <a:ext cx="2764631" cy="718910"/>
          </a:xfrm>
          <a:prstGeom prst="rect">
            <a:avLst/>
          </a:prstGeom>
          <a:noFill/>
          <a:ln w="9525">
            <a:noFill/>
            <a:miter lim="800000"/>
            <a:headEnd/>
            <a:tailEnd/>
          </a:ln>
        </p:spPr>
      </p:pic>
    </p:spTree>
    <p:extLst>
      <p:ext uri="{BB962C8B-B14F-4D97-AF65-F5344CB8AC3E}">
        <p14:creationId xmlns:p14="http://schemas.microsoft.com/office/powerpoint/2010/main" val="116336597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6746</TotalTime>
  <Words>1591</Words>
  <Application>Microsoft Office PowerPoint</Application>
  <PresentationFormat>Widescreen</PresentationFormat>
  <Paragraphs>246</Paragraphs>
  <Slides>36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Wingdings</vt:lpstr>
      <vt:lpstr>Retrospect</vt:lpstr>
      <vt:lpstr>On the Use of MDPs in Cognitive Radar: An Application to Target Tracking</vt:lpstr>
      <vt:lpstr>Introduction</vt:lpstr>
      <vt:lpstr>Problem Statement</vt:lpstr>
      <vt:lpstr>Radar Environment</vt:lpstr>
      <vt:lpstr>Radar Environment (cont.)</vt:lpstr>
      <vt:lpstr>Radar Environment</vt:lpstr>
      <vt:lpstr>Assumptions and Limitations</vt:lpstr>
      <vt:lpstr>Offline Training</vt:lpstr>
      <vt:lpstr>Training Trajectories</vt:lpstr>
      <vt:lpstr>Trajectory for Results in this Presentation</vt:lpstr>
      <vt:lpstr>Interference Cases Studied</vt:lpstr>
      <vt:lpstr>Reward Structure</vt:lpstr>
      <vt:lpstr>Assumed Timing</vt:lpstr>
      <vt:lpstr>Constant Interferer</vt:lpstr>
      <vt:lpstr>Intermittent Interference (10%)</vt:lpstr>
      <vt:lpstr>Intermittent Interference (90%)</vt:lpstr>
      <vt:lpstr>Sawtooth Interference Pattern</vt:lpstr>
      <vt:lpstr>Triangle Sweep</vt:lpstr>
      <vt:lpstr>Improvement with Increased Memory</vt:lpstr>
      <vt:lpstr>Triangle Sweep with Increased Memory</vt:lpstr>
      <vt:lpstr>Pseudo-random Hopping (Length 5)</vt:lpstr>
      <vt:lpstr>Pseudo-random Hopping (Length 10)</vt:lpstr>
      <vt:lpstr>Pseudo-random Hopping (Length 10)</vt:lpstr>
      <vt:lpstr>Pseudo-random Hopping (Length &gt;&gt; 5)</vt:lpstr>
      <vt:lpstr>Direction-Dependent Interference</vt:lpstr>
      <vt:lpstr>Direction-dependent Interference</vt:lpstr>
      <vt:lpstr>Direction-dependent Interference</vt:lpstr>
      <vt:lpstr>Rewards Structure Analysis</vt:lpstr>
      <vt:lpstr>Rewards Structure Cont.</vt:lpstr>
      <vt:lpstr>Rewards Structure Cont.</vt:lpstr>
      <vt:lpstr>Multiple Interferers</vt:lpstr>
      <vt:lpstr>Temporal Interference Statistics</vt:lpstr>
      <vt:lpstr>Results with Temporal Correlation</vt:lpstr>
      <vt:lpstr>Conclusions &amp; Caveats</vt:lpstr>
      <vt:lpstr>Going Forward</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eselvi10@gmail.com</dc:creator>
  <cp:lastModifiedBy>Mike and Andrea Buehrer</cp:lastModifiedBy>
  <cp:revision>151</cp:revision>
  <dcterms:created xsi:type="dcterms:W3CDTF">2017-01-31T15:32:12Z</dcterms:created>
  <dcterms:modified xsi:type="dcterms:W3CDTF">2018-05-03T11:26:37Z</dcterms:modified>
</cp:coreProperties>
</file>